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0"/>
  </p:notesMasterIdLst>
  <p:sldIdLst>
    <p:sldId id="256" r:id="rId2"/>
    <p:sldId id="257" r:id="rId3"/>
    <p:sldId id="312" r:id="rId4"/>
    <p:sldId id="300" r:id="rId5"/>
    <p:sldId id="302" r:id="rId6"/>
    <p:sldId id="305" r:id="rId7"/>
    <p:sldId id="306" r:id="rId8"/>
    <p:sldId id="307" r:id="rId9"/>
    <p:sldId id="308" r:id="rId10"/>
    <p:sldId id="309" r:id="rId11"/>
    <p:sldId id="310" r:id="rId12"/>
    <p:sldId id="298" r:id="rId13"/>
    <p:sldId id="299" r:id="rId14"/>
    <p:sldId id="281" r:id="rId15"/>
    <p:sldId id="287" r:id="rId16"/>
    <p:sldId id="282" r:id="rId17"/>
    <p:sldId id="283" r:id="rId18"/>
    <p:sldId id="288" r:id="rId19"/>
    <p:sldId id="289" r:id="rId20"/>
    <p:sldId id="290" r:id="rId21"/>
    <p:sldId id="284" r:id="rId22"/>
    <p:sldId id="285" r:id="rId23"/>
    <p:sldId id="292" r:id="rId24"/>
    <p:sldId id="294" r:id="rId25"/>
    <p:sldId id="296" r:id="rId26"/>
    <p:sldId id="297" r:id="rId27"/>
    <p:sldId id="313" r:id="rId28"/>
    <p:sldId id="278" r:id="rId29"/>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0099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754" y="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B4132A02-30B8-48DE-B3D1-47AA916DC9B5}" type="datetimeFigureOut">
              <a:rPr lang="it-IT" smtClean="0"/>
              <a:t>13/04/2023</a:t>
            </a:fld>
            <a:endParaRPr lang="it-IT"/>
          </a:p>
        </p:txBody>
      </p:sp>
      <p:sp>
        <p:nvSpPr>
          <p:cNvPr id="4" name="Segnaposto immagin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4B6155F5-76C4-4F8F-B3FF-9371CC52D521}" type="slidenum">
              <a:rPr lang="it-IT" smtClean="0"/>
              <a:t>‹N›</a:t>
            </a:fld>
            <a:endParaRPr lang="it-IT"/>
          </a:p>
        </p:txBody>
      </p:sp>
    </p:spTree>
    <p:extLst>
      <p:ext uri="{BB962C8B-B14F-4D97-AF65-F5344CB8AC3E}">
        <p14:creationId xmlns:p14="http://schemas.microsoft.com/office/powerpoint/2010/main" val="2393923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F13E0FD1-BCB0-4C0E-BA8E-2F6EBD996DF0}" type="datetimeFigureOut">
              <a:rPr lang="it-IT" smtClean="0"/>
              <a:t>13/04/2023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7BAA5E6-3083-4CF7-9071-DD6021FB7DE4}" type="slidenum">
              <a:rPr lang="it-IT" smtClean="0"/>
              <a:t>‹N›</a:t>
            </a:fld>
            <a:endParaRPr lang="it-IT"/>
          </a:p>
        </p:txBody>
      </p:sp>
    </p:spTree>
    <p:extLst>
      <p:ext uri="{BB962C8B-B14F-4D97-AF65-F5344CB8AC3E}">
        <p14:creationId xmlns:p14="http://schemas.microsoft.com/office/powerpoint/2010/main" val="953065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F13E0FD1-BCB0-4C0E-BA8E-2F6EBD996DF0}" type="datetimeFigureOut">
              <a:rPr lang="it-IT" smtClean="0"/>
              <a:t>13/04/2023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7BAA5E6-3083-4CF7-9071-DD6021FB7DE4}" type="slidenum">
              <a:rPr lang="it-IT" smtClean="0"/>
              <a:t>‹N›</a:t>
            </a:fld>
            <a:endParaRPr lang="it-IT"/>
          </a:p>
        </p:txBody>
      </p:sp>
    </p:spTree>
    <p:extLst>
      <p:ext uri="{BB962C8B-B14F-4D97-AF65-F5344CB8AC3E}">
        <p14:creationId xmlns:p14="http://schemas.microsoft.com/office/powerpoint/2010/main" val="3824226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it-IT"/>
              <a:t>Fare clic per modificare lo stile del titolo dello schema</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F13E0FD1-BCB0-4C0E-BA8E-2F6EBD996DF0}" type="datetimeFigureOut">
              <a:rPr lang="it-IT" smtClean="0"/>
              <a:t>13/04/2023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7BAA5E6-3083-4CF7-9071-DD6021FB7DE4}" type="slidenum">
              <a:rPr lang="it-IT" smtClean="0"/>
              <a:t>‹N›</a:t>
            </a:fld>
            <a:endParaRPr lang="it-IT"/>
          </a:p>
        </p:txBody>
      </p:sp>
    </p:spTree>
    <p:extLst>
      <p:ext uri="{BB962C8B-B14F-4D97-AF65-F5344CB8AC3E}">
        <p14:creationId xmlns:p14="http://schemas.microsoft.com/office/powerpoint/2010/main" val="1275566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it-IT"/>
              <a:t>Fare clic per modificare lo stile del titolo dello schema</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F13E0FD1-BCB0-4C0E-BA8E-2F6EBD996DF0}" type="datetimeFigureOut">
              <a:rPr lang="it-IT" smtClean="0"/>
              <a:t>13/04/2023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7BAA5E6-3083-4CF7-9071-DD6021FB7DE4}" type="slidenum">
              <a:rPr lang="it-IT" smtClean="0"/>
              <a:t>‹N›</a:t>
            </a:fld>
            <a:endParaRPr lang="it-IT"/>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126433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F13E0FD1-BCB0-4C0E-BA8E-2F6EBD996DF0}" type="datetimeFigureOut">
              <a:rPr lang="it-IT" smtClean="0"/>
              <a:t>13/04/2023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7BAA5E6-3083-4CF7-9071-DD6021FB7DE4}" type="slidenum">
              <a:rPr lang="it-IT" smtClean="0"/>
              <a:t>‹N›</a:t>
            </a:fld>
            <a:endParaRPr lang="it-IT"/>
          </a:p>
        </p:txBody>
      </p:sp>
    </p:spTree>
    <p:extLst>
      <p:ext uri="{BB962C8B-B14F-4D97-AF65-F5344CB8AC3E}">
        <p14:creationId xmlns:p14="http://schemas.microsoft.com/office/powerpoint/2010/main" val="6729971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13E0FD1-BCB0-4C0E-BA8E-2F6EBD996DF0}" type="datetimeFigureOut">
              <a:rPr lang="it-IT" smtClean="0"/>
              <a:t>13/04/2023</a:t>
            </a:fld>
            <a:endParaRPr lang="it-IT"/>
          </a:p>
        </p:txBody>
      </p:sp>
      <p:sp>
        <p:nvSpPr>
          <p:cNvPr id="4"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7BAA5E6-3083-4CF7-9071-DD6021FB7DE4}" type="slidenum">
              <a:rPr lang="it-IT" smtClean="0"/>
              <a:t>‹N›</a:t>
            </a:fld>
            <a:endParaRPr lang="it-IT"/>
          </a:p>
        </p:txBody>
      </p:sp>
    </p:spTree>
    <p:extLst>
      <p:ext uri="{BB962C8B-B14F-4D97-AF65-F5344CB8AC3E}">
        <p14:creationId xmlns:p14="http://schemas.microsoft.com/office/powerpoint/2010/main" val="2657118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13E0FD1-BCB0-4C0E-BA8E-2F6EBD996DF0}" type="datetimeFigureOut">
              <a:rPr lang="it-IT" smtClean="0"/>
              <a:t>13/04/2023</a:t>
            </a:fld>
            <a:endParaRPr lang="it-IT"/>
          </a:p>
        </p:txBody>
      </p:sp>
      <p:sp>
        <p:nvSpPr>
          <p:cNvPr id="4"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7BAA5E6-3083-4CF7-9071-DD6021FB7DE4}" type="slidenum">
              <a:rPr lang="it-IT" smtClean="0"/>
              <a:t>‹N›</a:t>
            </a:fld>
            <a:endParaRPr lang="it-IT"/>
          </a:p>
        </p:txBody>
      </p:sp>
    </p:spTree>
    <p:extLst>
      <p:ext uri="{BB962C8B-B14F-4D97-AF65-F5344CB8AC3E}">
        <p14:creationId xmlns:p14="http://schemas.microsoft.com/office/powerpoint/2010/main" val="3302683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nchorCtr="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13E0FD1-BCB0-4C0E-BA8E-2F6EBD996DF0}" type="datetimeFigureOut">
              <a:rPr lang="it-IT" smtClean="0"/>
              <a:t>13/04/2023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7BAA5E6-3083-4CF7-9071-DD6021FB7DE4}" type="slidenum">
              <a:rPr lang="it-IT" smtClean="0"/>
              <a:t>‹N›</a:t>
            </a:fld>
            <a:endParaRPr lang="it-IT"/>
          </a:p>
        </p:txBody>
      </p:sp>
    </p:spTree>
    <p:extLst>
      <p:ext uri="{BB962C8B-B14F-4D97-AF65-F5344CB8AC3E}">
        <p14:creationId xmlns:p14="http://schemas.microsoft.com/office/powerpoint/2010/main" val="22586831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13E0FD1-BCB0-4C0E-BA8E-2F6EBD996DF0}" type="datetimeFigureOut">
              <a:rPr lang="it-IT" smtClean="0"/>
              <a:t>13/04/2023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7BAA5E6-3083-4CF7-9071-DD6021FB7DE4}" type="slidenum">
              <a:rPr lang="it-IT" smtClean="0"/>
              <a:t>‹N›</a:t>
            </a:fld>
            <a:endParaRPr lang="it-IT"/>
          </a:p>
        </p:txBody>
      </p:sp>
    </p:spTree>
    <p:extLst>
      <p:ext uri="{BB962C8B-B14F-4D97-AF65-F5344CB8AC3E}">
        <p14:creationId xmlns:p14="http://schemas.microsoft.com/office/powerpoint/2010/main" val="2504417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F13E0FD1-BCB0-4C0E-BA8E-2F6EBD996DF0}" type="datetimeFigureOut">
              <a:rPr lang="it-IT" smtClean="0"/>
              <a:t>13/04/2023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7BAA5E6-3083-4CF7-9071-DD6021FB7DE4}" type="slidenum">
              <a:rPr lang="it-IT" smtClean="0"/>
              <a:t>‹N›</a:t>
            </a:fld>
            <a:endParaRPr lang="it-IT"/>
          </a:p>
        </p:txBody>
      </p:sp>
    </p:spTree>
    <p:extLst>
      <p:ext uri="{BB962C8B-B14F-4D97-AF65-F5344CB8AC3E}">
        <p14:creationId xmlns:p14="http://schemas.microsoft.com/office/powerpoint/2010/main" val="1148433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F13E0FD1-BCB0-4C0E-BA8E-2F6EBD996DF0}" type="datetimeFigureOut">
              <a:rPr lang="it-IT" smtClean="0"/>
              <a:t>13/04/2023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7BAA5E6-3083-4CF7-9071-DD6021FB7DE4}" type="slidenum">
              <a:rPr lang="it-IT" smtClean="0"/>
              <a:t>‹N›</a:t>
            </a:fld>
            <a:endParaRPr lang="it-IT"/>
          </a:p>
        </p:txBody>
      </p:sp>
    </p:spTree>
    <p:extLst>
      <p:ext uri="{BB962C8B-B14F-4D97-AF65-F5344CB8AC3E}">
        <p14:creationId xmlns:p14="http://schemas.microsoft.com/office/powerpoint/2010/main" val="2490145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F13E0FD1-BCB0-4C0E-BA8E-2F6EBD996DF0}" type="datetimeFigureOut">
              <a:rPr lang="it-IT" smtClean="0"/>
              <a:t>13/04/2023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7BAA5E6-3083-4CF7-9071-DD6021FB7DE4}" type="slidenum">
              <a:rPr lang="it-IT" smtClean="0"/>
              <a:t>‹N›</a:t>
            </a:fld>
            <a:endParaRPr lang="it-IT"/>
          </a:p>
        </p:txBody>
      </p:sp>
    </p:spTree>
    <p:extLst>
      <p:ext uri="{BB962C8B-B14F-4D97-AF65-F5344CB8AC3E}">
        <p14:creationId xmlns:p14="http://schemas.microsoft.com/office/powerpoint/2010/main" val="4215286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F13E0FD1-BCB0-4C0E-BA8E-2F6EBD996DF0}" type="datetimeFigureOut">
              <a:rPr lang="it-IT" smtClean="0"/>
              <a:t>13/04/2023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E7BAA5E6-3083-4CF7-9071-DD6021FB7DE4}" type="slidenum">
              <a:rPr lang="it-IT" smtClean="0"/>
              <a:t>‹N›</a:t>
            </a:fld>
            <a:endParaRPr lang="it-IT"/>
          </a:p>
        </p:txBody>
      </p:sp>
    </p:spTree>
    <p:extLst>
      <p:ext uri="{BB962C8B-B14F-4D97-AF65-F5344CB8AC3E}">
        <p14:creationId xmlns:p14="http://schemas.microsoft.com/office/powerpoint/2010/main" val="633677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7" name="Date Placeholder 2"/>
          <p:cNvSpPr>
            <a:spLocks noGrp="1"/>
          </p:cNvSpPr>
          <p:nvPr>
            <p:ph type="dt" sz="half" idx="10"/>
          </p:nvPr>
        </p:nvSpPr>
        <p:spPr/>
        <p:txBody>
          <a:bodyPr/>
          <a:lstStyle/>
          <a:p>
            <a:fld id="{F13E0FD1-BCB0-4C0E-BA8E-2F6EBD996DF0}" type="datetimeFigureOut">
              <a:rPr lang="it-IT" smtClean="0"/>
              <a:t>13/04/2023</a:t>
            </a:fld>
            <a:endParaRPr lang="it-IT"/>
          </a:p>
        </p:txBody>
      </p:sp>
      <p:sp>
        <p:nvSpPr>
          <p:cNvPr id="5" name="Footer Placeholder 3"/>
          <p:cNvSpPr>
            <a:spLocks noGrp="1"/>
          </p:cNvSpPr>
          <p:nvPr>
            <p:ph type="ftr" sz="quarter" idx="11"/>
          </p:nvPr>
        </p:nvSpPr>
        <p:spPr/>
        <p:txBody>
          <a:bodyPr/>
          <a:lstStyle/>
          <a:p>
            <a:endParaRPr lang="it-IT"/>
          </a:p>
        </p:txBody>
      </p:sp>
      <p:sp>
        <p:nvSpPr>
          <p:cNvPr id="6" name="Slide Number Placeholder 4"/>
          <p:cNvSpPr>
            <a:spLocks noGrp="1"/>
          </p:cNvSpPr>
          <p:nvPr>
            <p:ph type="sldNum" sz="quarter" idx="12"/>
          </p:nvPr>
        </p:nvSpPr>
        <p:spPr/>
        <p:txBody>
          <a:bodyPr/>
          <a:lstStyle/>
          <a:p>
            <a:fld id="{E7BAA5E6-3083-4CF7-9071-DD6021FB7DE4}" type="slidenum">
              <a:rPr lang="it-IT" smtClean="0"/>
              <a:t>‹N›</a:t>
            </a:fld>
            <a:endParaRPr lang="it-IT"/>
          </a:p>
        </p:txBody>
      </p:sp>
    </p:spTree>
    <p:extLst>
      <p:ext uri="{BB962C8B-B14F-4D97-AF65-F5344CB8AC3E}">
        <p14:creationId xmlns:p14="http://schemas.microsoft.com/office/powerpoint/2010/main" val="605822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13E0FD1-BCB0-4C0E-BA8E-2F6EBD996DF0}" type="datetimeFigureOut">
              <a:rPr lang="it-IT" smtClean="0"/>
              <a:t>13/04/2023</a:t>
            </a:fld>
            <a:endParaRPr lang="it-IT"/>
          </a:p>
        </p:txBody>
      </p:sp>
      <p:sp>
        <p:nvSpPr>
          <p:cNvPr id="5" name="Footer Placeholder 2"/>
          <p:cNvSpPr>
            <a:spLocks noGrp="1"/>
          </p:cNvSpPr>
          <p:nvPr>
            <p:ph type="ftr" sz="quarter" idx="11"/>
          </p:nvPr>
        </p:nvSpPr>
        <p:spPr/>
        <p:txBody>
          <a:bodyPr/>
          <a:lstStyle/>
          <a:p>
            <a:endParaRPr lang="it-IT"/>
          </a:p>
        </p:txBody>
      </p:sp>
      <p:sp>
        <p:nvSpPr>
          <p:cNvPr id="6" name="Slide Number Placeholder 3"/>
          <p:cNvSpPr>
            <a:spLocks noGrp="1"/>
          </p:cNvSpPr>
          <p:nvPr>
            <p:ph type="sldNum" sz="quarter" idx="12"/>
          </p:nvPr>
        </p:nvSpPr>
        <p:spPr/>
        <p:txBody>
          <a:bodyPr/>
          <a:lstStyle/>
          <a:p>
            <a:fld id="{E7BAA5E6-3083-4CF7-9071-DD6021FB7DE4}" type="slidenum">
              <a:rPr lang="it-IT" smtClean="0"/>
              <a:t>‹N›</a:t>
            </a:fld>
            <a:endParaRPr lang="it-IT"/>
          </a:p>
        </p:txBody>
      </p:sp>
    </p:spTree>
    <p:extLst>
      <p:ext uri="{BB962C8B-B14F-4D97-AF65-F5344CB8AC3E}">
        <p14:creationId xmlns:p14="http://schemas.microsoft.com/office/powerpoint/2010/main" val="3192158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7" name="Date Placeholder 4"/>
          <p:cNvSpPr>
            <a:spLocks noGrp="1"/>
          </p:cNvSpPr>
          <p:nvPr>
            <p:ph type="dt" sz="half" idx="10"/>
          </p:nvPr>
        </p:nvSpPr>
        <p:spPr/>
        <p:txBody>
          <a:bodyPr/>
          <a:lstStyle/>
          <a:p>
            <a:fld id="{F13E0FD1-BCB0-4C0E-BA8E-2F6EBD996DF0}" type="datetimeFigureOut">
              <a:rPr lang="it-IT" smtClean="0"/>
              <a:t>13/04/2023</a:t>
            </a:fld>
            <a:endParaRPr lang="it-IT"/>
          </a:p>
        </p:txBody>
      </p:sp>
      <p:sp>
        <p:nvSpPr>
          <p:cNvPr id="5" name="Footer Placeholder 5"/>
          <p:cNvSpPr>
            <a:spLocks noGrp="1"/>
          </p:cNvSpPr>
          <p:nvPr>
            <p:ph type="ftr" sz="quarter" idx="11"/>
          </p:nvPr>
        </p:nvSpPr>
        <p:spPr/>
        <p:txBody>
          <a:bodyPr/>
          <a:lstStyle/>
          <a:p>
            <a:endParaRPr lang="it-IT"/>
          </a:p>
        </p:txBody>
      </p:sp>
      <p:sp>
        <p:nvSpPr>
          <p:cNvPr id="6" name="Slide Number Placeholder 6"/>
          <p:cNvSpPr>
            <a:spLocks noGrp="1"/>
          </p:cNvSpPr>
          <p:nvPr>
            <p:ph type="sldNum" sz="quarter" idx="12"/>
          </p:nvPr>
        </p:nvSpPr>
        <p:spPr/>
        <p:txBody>
          <a:bodyPr/>
          <a:lstStyle/>
          <a:p>
            <a:fld id="{E7BAA5E6-3083-4CF7-9071-DD6021FB7DE4}" type="slidenum">
              <a:rPr lang="it-IT" smtClean="0"/>
              <a:t>‹N›</a:t>
            </a:fld>
            <a:endParaRPr lang="it-IT"/>
          </a:p>
        </p:txBody>
      </p:sp>
    </p:spTree>
    <p:extLst>
      <p:ext uri="{BB962C8B-B14F-4D97-AF65-F5344CB8AC3E}">
        <p14:creationId xmlns:p14="http://schemas.microsoft.com/office/powerpoint/2010/main" val="1649788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F13E0FD1-BCB0-4C0E-BA8E-2F6EBD996DF0}" type="datetimeFigureOut">
              <a:rPr lang="it-IT" smtClean="0"/>
              <a:t>13/04/2023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7BAA5E6-3083-4CF7-9071-DD6021FB7DE4}" type="slidenum">
              <a:rPr lang="it-IT" smtClean="0"/>
              <a:t>‹N›</a:t>
            </a:fld>
            <a:endParaRPr lang="it-IT"/>
          </a:p>
        </p:txBody>
      </p:sp>
    </p:spTree>
    <p:extLst>
      <p:ext uri="{BB962C8B-B14F-4D97-AF65-F5344CB8AC3E}">
        <p14:creationId xmlns:p14="http://schemas.microsoft.com/office/powerpoint/2010/main" val="3057671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13E0FD1-BCB0-4C0E-BA8E-2F6EBD996DF0}" type="datetimeFigureOut">
              <a:rPr lang="it-IT" smtClean="0"/>
              <a:t>13/04/2023</a:t>
            </a:fld>
            <a:endParaRPr lang="it-IT"/>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it-IT"/>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7BAA5E6-3083-4CF7-9071-DD6021FB7DE4}" type="slidenum">
              <a:rPr lang="it-IT" smtClean="0"/>
              <a:t>‹N›</a:t>
            </a:fld>
            <a:endParaRPr lang="it-IT"/>
          </a:p>
        </p:txBody>
      </p:sp>
    </p:spTree>
    <p:extLst>
      <p:ext uri="{BB962C8B-B14F-4D97-AF65-F5344CB8AC3E}">
        <p14:creationId xmlns:p14="http://schemas.microsoft.com/office/powerpoint/2010/main" val="986903881"/>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2EA162-46C3-0ADD-C356-34855D98FD50}"/>
              </a:ext>
            </a:extLst>
          </p:cNvPr>
          <p:cNvSpPr>
            <a:spLocks noGrp="1"/>
          </p:cNvSpPr>
          <p:nvPr>
            <p:ph type="ctrTitle"/>
          </p:nvPr>
        </p:nvSpPr>
        <p:spPr>
          <a:xfrm>
            <a:off x="1523999" y="1122363"/>
            <a:ext cx="9459433" cy="2304795"/>
          </a:xfrm>
        </p:spPr>
        <p:txBody>
          <a:bodyPr>
            <a:normAutofit/>
          </a:bodyPr>
          <a:lstStyle/>
          <a:p>
            <a:pPr algn="ctr"/>
            <a:r>
              <a:rPr lang="it-IT" sz="6600" dirty="0">
                <a:solidFill>
                  <a:schemeClr val="accent2">
                    <a:lumMod val="75000"/>
                  </a:schemeClr>
                </a:solidFill>
                <a:effectLst>
                  <a:outerShdw blurRad="38100" dist="38100" dir="2700000" algn="tl">
                    <a:srgbClr val="000000">
                      <a:alpha val="43137"/>
                    </a:srgbClr>
                  </a:outerShdw>
                </a:effectLst>
              </a:rPr>
              <a:t>L’ITALIA HA SETE!!!</a:t>
            </a:r>
          </a:p>
        </p:txBody>
      </p:sp>
      <p:sp>
        <p:nvSpPr>
          <p:cNvPr id="3" name="Sottotitolo 2">
            <a:extLst>
              <a:ext uri="{FF2B5EF4-FFF2-40B4-BE49-F238E27FC236}">
                <a16:creationId xmlns:a16="http://schemas.microsoft.com/office/drawing/2014/main" id="{467DC6E4-6601-2004-0544-F6DA27F1027B}"/>
              </a:ext>
            </a:extLst>
          </p:cNvPr>
          <p:cNvSpPr>
            <a:spLocks noGrp="1"/>
          </p:cNvSpPr>
          <p:nvPr>
            <p:ph type="subTitle" idx="1"/>
          </p:nvPr>
        </p:nvSpPr>
        <p:spPr>
          <a:xfrm>
            <a:off x="1622612" y="3602038"/>
            <a:ext cx="9045388" cy="2233986"/>
          </a:xfrm>
        </p:spPr>
        <p:txBody>
          <a:bodyPr>
            <a:noAutofit/>
          </a:bodyPr>
          <a:lstStyle/>
          <a:p>
            <a:pPr algn="ctr"/>
            <a:r>
              <a:rPr lang="it-IT" sz="4800" dirty="0">
                <a:solidFill>
                  <a:schemeClr val="accent2">
                    <a:lumMod val="75000"/>
                  </a:schemeClr>
                </a:solidFill>
                <a:effectLst>
                  <a:outerShdw blurRad="38100" dist="38100" dir="2700000" algn="tl">
                    <a:srgbClr val="000000">
                      <a:alpha val="43137"/>
                    </a:srgbClr>
                  </a:outerShdw>
                </a:effectLst>
              </a:rPr>
              <a:t>La consapevolezza del diritto al bene comune Acqua e gli strumenti di tutela del Consumatore  </a:t>
            </a:r>
          </a:p>
        </p:txBody>
      </p:sp>
      <p:pic>
        <p:nvPicPr>
          <p:cNvPr id="11" name="Immagine 10">
            <a:extLst>
              <a:ext uri="{FF2B5EF4-FFF2-40B4-BE49-F238E27FC236}">
                <a16:creationId xmlns:a16="http://schemas.microsoft.com/office/drawing/2014/main" id="{BFA3CD07-CA90-109D-F1A1-2419464ED8CD}"/>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00000"/>
                    </a14:imgEffect>
                    <a14:imgEffect>
                      <a14:saturation sat="103000"/>
                    </a14:imgEffect>
                  </a14:imgLayer>
                </a14:imgProps>
              </a:ext>
              <a:ext uri="{28A0092B-C50C-407E-A947-70E740481C1C}">
                <a14:useLocalDpi xmlns:a14="http://schemas.microsoft.com/office/drawing/2010/main" val="0"/>
              </a:ext>
            </a:extLst>
          </a:blip>
          <a:srcRect l="7129" t="9908" r="6403" b="11745"/>
          <a:stretch/>
        </p:blipFill>
        <p:spPr>
          <a:xfrm>
            <a:off x="9735671" y="71888"/>
            <a:ext cx="2467664" cy="1787315"/>
          </a:xfrm>
          <a:prstGeom prst="rect">
            <a:avLst/>
          </a:prstGeom>
          <a:gradFill>
            <a:gsLst>
              <a:gs pos="0">
                <a:srgbClr val="CCECFF"/>
              </a:gs>
              <a:gs pos="100000">
                <a:schemeClr val="accent3">
                  <a:lumMod val="105000"/>
                  <a:satMod val="103000"/>
                  <a:tint val="73000"/>
                </a:schemeClr>
              </a:gs>
              <a:gs pos="100000">
                <a:schemeClr val="accent3">
                  <a:lumMod val="105000"/>
                  <a:satMod val="109000"/>
                  <a:tint val="81000"/>
                </a:schemeClr>
              </a:gs>
            </a:gsLst>
            <a:lin ang="5400000" scaled="0"/>
          </a:gradFill>
          <a:ln>
            <a:noFill/>
          </a:ln>
          <a:effectLst>
            <a:outerShdw blurRad="50800" dist="50800" dir="5400000" algn="ctr" rotWithShape="0">
              <a:schemeClr val="accent5">
                <a:lumMod val="40000"/>
                <a:lumOff val="60000"/>
              </a:schemeClr>
            </a:outerShdw>
            <a:softEdge rad="112500"/>
          </a:effectLst>
        </p:spPr>
      </p:pic>
      <p:pic>
        <p:nvPicPr>
          <p:cNvPr id="6" name="Immagine 5">
            <a:extLst>
              <a:ext uri="{FF2B5EF4-FFF2-40B4-BE49-F238E27FC236}">
                <a16:creationId xmlns:a16="http://schemas.microsoft.com/office/drawing/2014/main" id="{8941E7C9-802C-F2A2-B10E-E510DA56C2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096" y="375983"/>
            <a:ext cx="3457575" cy="1143000"/>
          </a:xfrm>
          <a:prstGeom prst="rect">
            <a:avLst/>
          </a:prstGeom>
          <a:effectLst>
            <a:outerShdw blurRad="50800" dist="50800" dir="5400000" algn="ctr" rotWithShape="0">
              <a:schemeClr val="accent5">
                <a:lumMod val="40000"/>
                <a:lumOff val="60000"/>
              </a:schemeClr>
            </a:outerShdw>
          </a:effectLst>
        </p:spPr>
      </p:pic>
    </p:spTree>
    <p:extLst>
      <p:ext uri="{BB962C8B-B14F-4D97-AF65-F5344CB8AC3E}">
        <p14:creationId xmlns:p14="http://schemas.microsoft.com/office/powerpoint/2010/main" val="3622083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856D39-FE8B-EB9E-D42C-8A2127535502}"/>
              </a:ext>
            </a:extLst>
          </p:cNvPr>
          <p:cNvSpPr>
            <a:spLocks noGrp="1"/>
          </p:cNvSpPr>
          <p:nvPr>
            <p:ph type="title"/>
          </p:nvPr>
        </p:nvSpPr>
        <p:spPr/>
        <p:txBody>
          <a:bodyPr/>
          <a:lstStyle/>
          <a:p>
            <a:pPr algn="ctr"/>
            <a:r>
              <a:rPr lang="it-IT" dirty="0"/>
              <a:t>PIANO DI TUTELA DELLE ACQUE</a:t>
            </a:r>
            <a:br>
              <a:rPr lang="it-IT" dirty="0"/>
            </a:br>
            <a:r>
              <a:rPr lang="it-IT" dirty="0"/>
              <a:t>ART. 121T.U.A.</a:t>
            </a:r>
          </a:p>
        </p:txBody>
      </p:sp>
      <p:sp>
        <p:nvSpPr>
          <p:cNvPr id="3" name="Segnaposto contenuto 2">
            <a:extLst>
              <a:ext uri="{FF2B5EF4-FFF2-40B4-BE49-F238E27FC236}">
                <a16:creationId xmlns:a16="http://schemas.microsoft.com/office/drawing/2014/main" id="{4490C616-53A1-7A70-E18B-5C9701ECEA60}"/>
              </a:ext>
            </a:extLst>
          </p:cNvPr>
          <p:cNvSpPr>
            <a:spLocks noGrp="1"/>
          </p:cNvSpPr>
          <p:nvPr>
            <p:ph idx="1"/>
          </p:nvPr>
        </p:nvSpPr>
        <p:spPr/>
        <p:txBody>
          <a:bodyPr/>
          <a:lstStyle/>
          <a:p>
            <a:pPr algn="l"/>
            <a:r>
              <a:rPr lang="it-IT" sz="2400" b="0" i="0" dirty="0" err="1">
                <a:solidFill>
                  <a:schemeClr val="tx2"/>
                </a:solidFill>
                <a:effectLst/>
                <a:latin typeface="t-regular"/>
              </a:rPr>
              <a:t>lL</a:t>
            </a:r>
            <a:r>
              <a:rPr lang="it-IT" sz="2400" b="0" i="0" dirty="0">
                <a:solidFill>
                  <a:schemeClr val="tx2"/>
                </a:solidFill>
                <a:effectLst/>
                <a:latin typeface="t-regular"/>
              </a:rPr>
              <a:t> Piano di tutela delle acque contiene l'insieme delle norme e misure per la gestione delle acque superficiali e sotterranee necessarie alla tutela qualitativa e quantitativa dei sistemi idrici. Il Piano di Tutela delle acque è lo </a:t>
            </a:r>
            <a:r>
              <a:rPr lang="it-IT" sz="2400" b="1" i="0" dirty="0">
                <a:solidFill>
                  <a:schemeClr val="tx2"/>
                </a:solidFill>
                <a:effectLst/>
                <a:latin typeface="t-regular"/>
              </a:rPr>
              <a:t>strumento di pianificazione regionale per le strategie di azione in materia di acque</a:t>
            </a:r>
            <a:r>
              <a:rPr lang="it-IT" sz="2400" b="0" i="0" dirty="0">
                <a:solidFill>
                  <a:schemeClr val="tx2"/>
                </a:solidFill>
                <a:effectLst/>
                <a:latin typeface="t-regular"/>
              </a:rPr>
              <a:t>.</a:t>
            </a:r>
          </a:p>
          <a:p>
            <a:pPr algn="l"/>
            <a:r>
              <a:rPr lang="it-IT" sz="2400" b="0" i="0" dirty="0">
                <a:solidFill>
                  <a:schemeClr val="tx2"/>
                </a:solidFill>
                <a:effectLst/>
                <a:latin typeface="t-regular"/>
              </a:rPr>
              <a:t>I Piani di tutela delle acque regionali predisposti con il </a:t>
            </a:r>
            <a:r>
              <a:rPr lang="it-IT" sz="2400" b="1" i="0" dirty="0">
                <a:solidFill>
                  <a:schemeClr val="tx2"/>
                </a:solidFill>
                <a:effectLst/>
                <a:latin typeface="t-regular"/>
              </a:rPr>
              <a:t>coordinamento delle Autorità di bacino distrettuale</a:t>
            </a:r>
            <a:r>
              <a:rPr lang="it-IT" sz="2400" b="0" i="0" dirty="0">
                <a:solidFill>
                  <a:schemeClr val="tx2"/>
                </a:solidFill>
                <a:effectLst/>
                <a:latin typeface="t-regular"/>
              </a:rPr>
              <a:t> recepiscono gli obiettivi e le priorità di intervento fissati a scala di distretto nei </a:t>
            </a:r>
            <a:r>
              <a:rPr lang="it-IT" sz="2400" b="1" i="0" dirty="0">
                <a:solidFill>
                  <a:schemeClr val="tx2"/>
                </a:solidFill>
                <a:effectLst/>
                <a:latin typeface="t-regular"/>
              </a:rPr>
              <a:t>Piani di gestione dei bacini idrografici</a:t>
            </a:r>
            <a:endParaRPr lang="it-IT" sz="2400" b="0" i="0" dirty="0">
              <a:solidFill>
                <a:schemeClr val="tx2"/>
              </a:solidFill>
              <a:effectLst/>
              <a:latin typeface="t-regular"/>
            </a:endParaRPr>
          </a:p>
          <a:p>
            <a:endParaRPr lang="it-IT" dirty="0"/>
          </a:p>
        </p:txBody>
      </p:sp>
    </p:spTree>
    <p:extLst>
      <p:ext uri="{BB962C8B-B14F-4D97-AF65-F5344CB8AC3E}">
        <p14:creationId xmlns:p14="http://schemas.microsoft.com/office/powerpoint/2010/main" val="1390989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AB9EF76-261F-2DB5-D1C5-753BDB17F92D}"/>
              </a:ext>
            </a:extLst>
          </p:cNvPr>
          <p:cNvSpPr>
            <a:spLocks noGrp="1"/>
          </p:cNvSpPr>
          <p:nvPr>
            <p:ph type="title"/>
          </p:nvPr>
        </p:nvSpPr>
        <p:spPr>
          <a:solidFill>
            <a:schemeClr val="accent6">
              <a:lumMod val="75000"/>
            </a:schemeClr>
          </a:solidFill>
        </p:spPr>
        <p:txBody>
          <a:bodyPr/>
          <a:lstStyle/>
          <a:p>
            <a:pPr algn="ctr"/>
            <a:r>
              <a:rPr lang="it-IT" sz="3200" dirty="0"/>
              <a:t>ART. 16 CODICE DELLA PROTEZIONE CIVILE</a:t>
            </a:r>
            <a:br>
              <a:rPr lang="it-IT" sz="3200" dirty="0"/>
            </a:br>
            <a:r>
              <a:rPr lang="it-IT" sz="2800" dirty="0"/>
              <a:t>TIPOLOGIA DEI RISCHI DELLA PROTEZIONE CIVILE</a:t>
            </a:r>
          </a:p>
        </p:txBody>
      </p:sp>
      <p:sp>
        <p:nvSpPr>
          <p:cNvPr id="3" name="Segnaposto contenuto 2">
            <a:extLst>
              <a:ext uri="{FF2B5EF4-FFF2-40B4-BE49-F238E27FC236}">
                <a16:creationId xmlns:a16="http://schemas.microsoft.com/office/drawing/2014/main" id="{7CD8822E-9210-E3BD-D4A0-123AC4DAC5F0}"/>
              </a:ext>
            </a:extLst>
          </p:cNvPr>
          <p:cNvSpPr>
            <a:spLocks noGrp="1"/>
          </p:cNvSpPr>
          <p:nvPr>
            <p:ph idx="1"/>
          </p:nvPr>
        </p:nvSpPr>
        <p:spPr>
          <a:solidFill>
            <a:schemeClr val="accent6">
              <a:lumMod val="75000"/>
            </a:schemeClr>
          </a:solidFill>
          <a:ln>
            <a:solidFill>
              <a:schemeClr val="accent1"/>
            </a:solidFill>
          </a:ln>
        </p:spPr>
        <p:txBody>
          <a:bodyPr/>
          <a:lstStyle/>
          <a:p>
            <a:r>
              <a:rPr lang="it-IT" b="0" i="0" dirty="0">
                <a:effectLst/>
                <a:latin typeface="Titillium Web" panose="00000500000000000000" pitchFamily="2" charset="0"/>
              </a:rPr>
              <a:t>L'azione del Servizio nazionale si esplica, in particolare, in relazione alle seguenti tipologie di rischi: sismico, vulcanico, da maremoto, idraulico, idrogeologico, da fenomeni meteorologici avversi, da deficit idrico e da incendi boschivi, fatte salve le competenze organizzative e di coordinamento previste dalla legge 21 novembre 2000, n. 353</a:t>
            </a:r>
            <a:r>
              <a:rPr lang="it-IT" b="1" i="0" dirty="0">
                <a:effectLst/>
                <a:latin typeface="Titillium Web" panose="00000500000000000000" pitchFamily="2" charset="0"/>
              </a:rPr>
              <a:t>. Allo scopo di assicurare maggiore efficacia operativa e di intervento, in relazione al rischio derivante da deficit idrico la deliberazione dello stato di emergenza di rilievo nazionale di cui all'articolo 24 può essere adottata anche preventivamente, qualora, sulla base delle informazioni e dei dati, anche climatologici, disponibili e delle analisi prodotte dalle Autorità di bacino distrettuali e dai centri di competenza di cui all'articolo 21, sia possibile prevedere che lo scenario in atto possa evolvere in una condizione emergenziale.</a:t>
            </a:r>
            <a:endParaRPr lang="it-IT" b="0" i="0" dirty="0">
              <a:effectLst/>
              <a:latin typeface="Titillium Web" panose="00000500000000000000" pitchFamily="2" charset="0"/>
            </a:endParaRPr>
          </a:p>
          <a:p>
            <a:endParaRPr lang="it-IT" dirty="0"/>
          </a:p>
        </p:txBody>
      </p:sp>
    </p:spTree>
    <p:extLst>
      <p:ext uri="{BB962C8B-B14F-4D97-AF65-F5344CB8AC3E}">
        <p14:creationId xmlns:p14="http://schemas.microsoft.com/office/powerpoint/2010/main" val="1133736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C97A84E3-8EC9-DD6D-0B4E-642D64C6CA19}"/>
              </a:ext>
            </a:extLst>
          </p:cNvPr>
          <p:cNvSpPr/>
          <p:nvPr/>
        </p:nvSpPr>
        <p:spPr>
          <a:xfrm>
            <a:off x="0" y="-1595719"/>
            <a:ext cx="12191999" cy="83909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endParaRPr lang="it-IT" b="1" dirty="0">
              <a:ln w="12700">
                <a:solidFill>
                  <a:schemeClr val="tx2">
                    <a:lumMod val="75000"/>
                  </a:schemeClr>
                </a:solidFill>
                <a:prstDash val="solid"/>
              </a:ln>
              <a:pattFill prst="dkUpDiag">
                <a:fgClr>
                  <a:schemeClr val="tx2"/>
                </a:fgClr>
                <a:bgClr>
                  <a:schemeClr val="tx2">
                    <a:lumMod val="20000"/>
                    <a:lumOff val="80000"/>
                  </a:schemeClr>
                </a:bgClr>
              </a:pattFill>
              <a:effectLst>
                <a:glow rad="63500">
                  <a:schemeClr val="accent3">
                    <a:satMod val="175000"/>
                    <a:alpha val="40000"/>
                  </a:schemeClr>
                </a:glow>
                <a:outerShdw dist="38100" dir="2640000" algn="bl" rotWithShape="0">
                  <a:schemeClr val="tx2">
                    <a:lumMod val="75000"/>
                  </a:schemeClr>
                </a:outerShdw>
              </a:effectLst>
            </a:endParaRPr>
          </a:p>
        </p:txBody>
      </p:sp>
      <p:sp>
        <p:nvSpPr>
          <p:cNvPr id="4" name="Rettangolo 3">
            <a:extLst>
              <a:ext uri="{FF2B5EF4-FFF2-40B4-BE49-F238E27FC236}">
                <a16:creationId xmlns:a16="http://schemas.microsoft.com/office/drawing/2014/main" id="{40AFB3B8-14FA-35A8-9F01-482F0D5B9873}"/>
              </a:ext>
            </a:extLst>
          </p:cNvPr>
          <p:cNvSpPr/>
          <p:nvPr/>
        </p:nvSpPr>
        <p:spPr>
          <a:xfrm>
            <a:off x="663388" y="394446"/>
            <a:ext cx="10733429" cy="2800767"/>
          </a:xfrm>
          <a:prstGeom prst="rect">
            <a:avLst/>
          </a:prstGeom>
          <a:noFill/>
        </p:spPr>
        <p:txBody>
          <a:bodyPr wrap="square" lIns="91440" tIns="45720" rIns="91440" bIns="45720">
            <a:spAutoFit/>
          </a:bodyPr>
          <a:lstStyle/>
          <a:p>
            <a:pPr algn="ctr"/>
            <a:r>
              <a:rPr lang="it-IT" sz="8800" b="1" dirty="0">
                <a:ln w="22225">
                  <a:solidFill>
                    <a:schemeClr val="accent2"/>
                  </a:solidFill>
                  <a:prstDash val="solid"/>
                </a:ln>
                <a:solidFill>
                  <a:schemeClr val="bg2"/>
                </a:solidFill>
              </a:rPr>
              <a:t>GLI OBIETTIVI DEL DECRETO SICCITA</a:t>
            </a:r>
            <a:r>
              <a:rPr lang="it-IT" sz="8800" b="1" dirty="0">
                <a:ln w="22225">
                  <a:solidFill>
                    <a:schemeClr val="accent2"/>
                  </a:solidFill>
                  <a:prstDash val="solid"/>
                </a:ln>
                <a:solidFill>
                  <a:schemeClr val="accent2">
                    <a:lumMod val="40000"/>
                    <a:lumOff val="60000"/>
                  </a:schemeClr>
                </a:solidFill>
              </a:rPr>
              <a:t>’</a:t>
            </a:r>
            <a:endParaRPr lang="it-IT" sz="8800" b="1" cap="none" spc="0" dirty="0">
              <a:ln w="22225">
                <a:solidFill>
                  <a:schemeClr val="accent2"/>
                </a:solidFill>
                <a:prstDash val="solid"/>
              </a:ln>
              <a:solidFill>
                <a:schemeClr val="accent2">
                  <a:lumMod val="40000"/>
                  <a:lumOff val="60000"/>
                </a:schemeClr>
              </a:solidFill>
              <a:effectLst/>
            </a:endParaRPr>
          </a:p>
        </p:txBody>
      </p:sp>
      <p:sp>
        <p:nvSpPr>
          <p:cNvPr id="2" name="Ovale 1">
            <a:extLst>
              <a:ext uri="{FF2B5EF4-FFF2-40B4-BE49-F238E27FC236}">
                <a16:creationId xmlns:a16="http://schemas.microsoft.com/office/drawing/2014/main" id="{F9C0EEB1-D361-5B39-5116-4FC5A89BE1D4}"/>
              </a:ext>
            </a:extLst>
          </p:cNvPr>
          <p:cNvSpPr/>
          <p:nvPr/>
        </p:nvSpPr>
        <p:spPr>
          <a:xfrm>
            <a:off x="2102177" y="3704734"/>
            <a:ext cx="8559538" cy="260179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a:solidFill>
                  <a:schemeClr val="tx1">
                    <a:lumMod val="65000"/>
                    <a:lumOff val="35000"/>
                  </a:schemeClr>
                </a:solidFill>
                <a:effectLst/>
              </a:rPr>
              <a:t>L’ISTITUZIONE DI UNA CABINA DI REGIA</a:t>
            </a:r>
          </a:p>
          <a:p>
            <a:pPr algn="ctr"/>
            <a:r>
              <a:rPr lang="it-IT" sz="2800" dirty="0">
                <a:solidFill>
                  <a:schemeClr val="tx1">
                    <a:lumMod val="65000"/>
                    <a:lumOff val="35000"/>
                  </a:schemeClr>
                </a:solidFill>
                <a:effectLst/>
              </a:rPr>
              <a:t>LA NOMINA DI UN COMMISSARIO STRAORDINARIO NAZIONALE</a:t>
            </a:r>
          </a:p>
        </p:txBody>
      </p:sp>
    </p:spTree>
    <p:extLst>
      <p:ext uri="{BB962C8B-B14F-4D97-AF65-F5344CB8AC3E}">
        <p14:creationId xmlns:p14="http://schemas.microsoft.com/office/powerpoint/2010/main" val="122709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con angoli arrotondati 1">
            <a:extLst>
              <a:ext uri="{FF2B5EF4-FFF2-40B4-BE49-F238E27FC236}">
                <a16:creationId xmlns:a16="http://schemas.microsoft.com/office/drawing/2014/main" id="{B5C2E904-6B26-0581-3890-15FD71CF6E50}"/>
              </a:ext>
            </a:extLst>
          </p:cNvPr>
          <p:cNvSpPr/>
          <p:nvPr/>
        </p:nvSpPr>
        <p:spPr>
          <a:xfrm>
            <a:off x="430306" y="555812"/>
            <a:ext cx="11636188" cy="60691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base">
              <a:buFont typeface="+mj-lt"/>
              <a:buAutoNum type="arabicPeriod"/>
            </a:pPr>
            <a:r>
              <a:rPr lang="it-IT" sz="2000" b="0" i="0" dirty="0">
                <a:solidFill>
                  <a:schemeClr val="bg1"/>
                </a:solidFill>
                <a:effectLst/>
                <a:latin typeface="Lora" pitchFamily="2" charset="0"/>
              </a:rPr>
              <a:t>Migliorare la</a:t>
            </a:r>
            <a:r>
              <a:rPr lang="it-IT" sz="2000" b="1" i="0" dirty="0">
                <a:solidFill>
                  <a:schemeClr val="bg1"/>
                </a:solidFill>
                <a:effectLst/>
                <a:latin typeface="inherit"/>
              </a:rPr>
              <a:t> sicurezza e la gestione degli invasi</a:t>
            </a:r>
            <a:r>
              <a:rPr lang="it-IT" sz="2000" b="0" i="0" dirty="0">
                <a:solidFill>
                  <a:schemeClr val="bg1"/>
                </a:solidFill>
                <a:effectLst/>
                <a:latin typeface="Lora" pitchFamily="2" charset="0"/>
              </a:rPr>
              <a:t>, entrambi finanziati da un fondo creato per realizzare questo tipo di </a:t>
            </a:r>
            <a:r>
              <a:rPr lang="it-IT" sz="2000" b="1" i="0" dirty="0">
                <a:solidFill>
                  <a:schemeClr val="bg1"/>
                </a:solidFill>
                <a:effectLst/>
                <a:latin typeface="inherit"/>
              </a:rPr>
              <a:t>manutenzioni</a:t>
            </a:r>
            <a:r>
              <a:rPr lang="it-IT" sz="2000" b="0" i="0" dirty="0">
                <a:solidFill>
                  <a:schemeClr val="bg1"/>
                </a:solidFill>
                <a:effectLst/>
                <a:latin typeface="Lora" pitchFamily="2" charset="0"/>
              </a:rPr>
              <a:t>.</a:t>
            </a:r>
          </a:p>
          <a:p>
            <a:pPr algn="l" fontAlgn="base">
              <a:buFont typeface="+mj-lt"/>
              <a:buAutoNum type="arabicPeriod"/>
            </a:pPr>
            <a:r>
              <a:rPr lang="it-IT" sz="2000" b="0" i="0" dirty="0">
                <a:solidFill>
                  <a:schemeClr val="bg1"/>
                </a:solidFill>
                <a:effectLst/>
                <a:latin typeface="Lora" pitchFamily="2" charset="0"/>
              </a:rPr>
              <a:t>Realizzare anche </a:t>
            </a:r>
            <a:r>
              <a:rPr lang="it-IT" sz="2000" b="1" i="0" dirty="0">
                <a:solidFill>
                  <a:schemeClr val="bg1"/>
                </a:solidFill>
                <a:effectLst/>
                <a:latin typeface="inherit"/>
              </a:rPr>
              <a:t>opere di sghiaiamento e sfangamento delle dighe</a:t>
            </a:r>
            <a:r>
              <a:rPr lang="it-IT" sz="2000" b="0" i="0" dirty="0">
                <a:solidFill>
                  <a:schemeClr val="bg1"/>
                </a:solidFill>
                <a:effectLst/>
                <a:latin typeface="Lora" pitchFamily="2" charset="0"/>
              </a:rPr>
              <a:t>.</a:t>
            </a:r>
          </a:p>
          <a:p>
            <a:pPr algn="l" fontAlgn="base">
              <a:buFont typeface="+mj-lt"/>
              <a:buAutoNum type="arabicPeriod"/>
            </a:pPr>
            <a:r>
              <a:rPr lang="it-IT" sz="2000" b="0" i="0" dirty="0">
                <a:solidFill>
                  <a:schemeClr val="bg1"/>
                </a:solidFill>
                <a:effectLst/>
                <a:latin typeface="Lora" pitchFamily="2" charset="0"/>
              </a:rPr>
              <a:t>Il governo pone l'accento anche su </a:t>
            </a:r>
            <a:r>
              <a:rPr lang="it-IT" sz="2000" b="1" i="0" dirty="0">
                <a:solidFill>
                  <a:schemeClr val="bg1"/>
                </a:solidFill>
                <a:effectLst/>
                <a:latin typeface="inherit"/>
              </a:rPr>
              <a:t>nuove infrastrutture idriche</a:t>
            </a:r>
            <a:r>
              <a:rPr lang="it-IT" sz="2000" b="0" i="0" dirty="0">
                <a:solidFill>
                  <a:schemeClr val="bg1"/>
                </a:solidFill>
                <a:effectLst/>
                <a:latin typeface="Lora" pitchFamily="2" charset="0"/>
              </a:rPr>
              <a:t>, che però sono già approvate e finanziate nell'ambito delle politiche di investimento nazionali ed europee. Vengono estromesse da quest'analisi le opere che invece verranno finanziate dal </a:t>
            </a:r>
            <a:r>
              <a:rPr lang="it-IT" sz="2000" b="0" i="0" dirty="0" err="1">
                <a:solidFill>
                  <a:schemeClr val="bg1"/>
                </a:solidFill>
                <a:effectLst/>
                <a:latin typeface="Lora" pitchFamily="2" charset="0"/>
              </a:rPr>
              <a:t>Pnrr</a:t>
            </a:r>
            <a:r>
              <a:rPr lang="it-IT" sz="2000" b="0" i="0" dirty="0">
                <a:solidFill>
                  <a:schemeClr val="bg1"/>
                </a:solidFill>
                <a:effectLst/>
                <a:latin typeface="Lora" pitchFamily="2" charset="0"/>
              </a:rPr>
              <a:t>.</a:t>
            </a:r>
          </a:p>
          <a:p>
            <a:pPr algn="l" fontAlgn="base">
              <a:buFont typeface="+mj-lt"/>
              <a:buAutoNum type="arabicPeriod"/>
            </a:pPr>
            <a:r>
              <a:rPr lang="it-IT" sz="2000" b="0" i="0" dirty="0">
                <a:solidFill>
                  <a:schemeClr val="bg1"/>
                </a:solidFill>
                <a:effectLst/>
                <a:latin typeface="Lora" pitchFamily="2" charset="0"/>
              </a:rPr>
              <a:t>Con</a:t>
            </a:r>
            <a:r>
              <a:rPr lang="it-IT" sz="2000" b="1" i="0" dirty="0">
                <a:solidFill>
                  <a:schemeClr val="bg1"/>
                </a:solidFill>
                <a:effectLst/>
                <a:latin typeface="inherit"/>
              </a:rPr>
              <a:t> il decreto siccità arriva anche il via libera al riutilizzo delle acque reflue</a:t>
            </a:r>
            <a:r>
              <a:rPr lang="it-IT" sz="2000" b="0" i="0" dirty="0">
                <a:solidFill>
                  <a:schemeClr val="bg1"/>
                </a:solidFill>
                <a:effectLst/>
                <a:latin typeface="Lora" pitchFamily="2" charset="0"/>
              </a:rPr>
              <a:t> depurate prodotte dagli </a:t>
            </a:r>
            <a:r>
              <a:rPr lang="it-IT" sz="2000" b="1" i="0" dirty="0">
                <a:solidFill>
                  <a:schemeClr val="bg1"/>
                </a:solidFill>
                <a:effectLst/>
                <a:latin typeface="inherit"/>
              </a:rPr>
              <a:t>impianti di depurazione</a:t>
            </a:r>
            <a:r>
              <a:rPr lang="it-IT" sz="2000" b="0" i="0" dirty="0">
                <a:solidFill>
                  <a:schemeClr val="bg1"/>
                </a:solidFill>
                <a:effectLst/>
                <a:latin typeface="Lora" pitchFamily="2" charset="0"/>
              </a:rPr>
              <a:t> già in esercizio per l’</a:t>
            </a:r>
            <a:r>
              <a:rPr lang="it-IT" sz="2000" b="1" i="0" dirty="0">
                <a:solidFill>
                  <a:schemeClr val="bg1"/>
                </a:solidFill>
                <a:effectLst/>
                <a:latin typeface="inherit"/>
              </a:rPr>
              <a:t>irrigazione necessaria all’agricoltura.</a:t>
            </a:r>
            <a:endParaRPr lang="it-IT" sz="2000" b="0" i="0" dirty="0">
              <a:solidFill>
                <a:schemeClr val="bg1"/>
              </a:solidFill>
              <a:effectLst/>
              <a:latin typeface="Lora" pitchFamily="2" charset="0"/>
            </a:endParaRPr>
          </a:p>
          <a:p>
            <a:pPr algn="l" fontAlgn="base">
              <a:buFont typeface="+mj-lt"/>
              <a:buAutoNum type="arabicPeriod"/>
            </a:pPr>
            <a:r>
              <a:rPr lang="it-IT" sz="2000" b="0" i="0" dirty="0">
                <a:solidFill>
                  <a:schemeClr val="bg1"/>
                </a:solidFill>
                <a:effectLst/>
                <a:latin typeface="Lora" pitchFamily="2" charset="0"/>
              </a:rPr>
              <a:t>Viene sottolineato come è fondamentale, in questo caso, incentivare anche la raccolta di acque piovane. Infine forse la parte più determinante. Con il decreto siccità si cercherà di rendere più snello l'iter di approvazione di tutti gli</a:t>
            </a:r>
            <a:r>
              <a:rPr lang="it-IT" sz="2000" b="1" i="0" dirty="0">
                <a:solidFill>
                  <a:schemeClr val="bg1"/>
                </a:solidFill>
                <a:effectLst/>
                <a:latin typeface="inherit"/>
              </a:rPr>
              <a:t> impianti di desalinizzazione</a:t>
            </a:r>
            <a:r>
              <a:rPr lang="it-IT" sz="2000" b="0" i="0" dirty="0">
                <a:solidFill>
                  <a:schemeClr val="bg1"/>
                </a:solidFill>
                <a:effectLst/>
                <a:latin typeface="Lora" pitchFamily="2" charset="0"/>
              </a:rPr>
              <a:t>, ma solo quelli con capacità superiori a 200 litri al secondo.</a:t>
            </a:r>
          </a:p>
          <a:p>
            <a:pPr algn="l" fontAlgn="base">
              <a:buFont typeface="+mj-lt"/>
              <a:buAutoNum type="arabicPeriod"/>
            </a:pPr>
            <a:r>
              <a:rPr lang="it-IT" sz="2000" b="0" i="0" dirty="0">
                <a:solidFill>
                  <a:schemeClr val="bg1"/>
                </a:solidFill>
                <a:effectLst/>
                <a:latin typeface="Lora" pitchFamily="2" charset="0"/>
              </a:rPr>
              <a:t>L'</a:t>
            </a:r>
            <a:r>
              <a:rPr lang="it-IT" sz="2000" b="1" i="0" dirty="0">
                <a:solidFill>
                  <a:schemeClr val="bg1"/>
                </a:solidFill>
                <a:effectLst/>
                <a:latin typeface="inherit"/>
              </a:rPr>
              <a:t>esborso economico</a:t>
            </a:r>
            <a:r>
              <a:rPr lang="it-IT" sz="2000" b="0" i="0" dirty="0">
                <a:solidFill>
                  <a:schemeClr val="bg1"/>
                </a:solidFill>
                <a:effectLst/>
                <a:latin typeface="Lora" pitchFamily="2" charset="0"/>
              </a:rPr>
              <a:t> complessivo che è previsto dal Governo è di circa </a:t>
            </a:r>
            <a:r>
              <a:rPr lang="it-IT" sz="2000" b="1" i="0" dirty="0">
                <a:solidFill>
                  <a:schemeClr val="bg1"/>
                </a:solidFill>
                <a:effectLst/>
                <a:latin typeface="inherit"/>
              </a:rPr>
              <a:t>8 miliardi di euro</a:t>
            </a:r>
            <a:r>
              <a:rPr lang="it-IT" sz="2000" b="0" i="0" dirty="0">
                <a:solidFill>
                  <a:schemeClr val="bg1"/>
                </a:solidFill>
                <a:effectLst/>
                <a:latin typeface="Lora" pitchFamily="2" charset="0"/>
              </a:rPr>
              <a:t>, soldi stanziati  in gran parte dal</a:t>
            </a:r>
            <a:r>
              <a:rPr lang="it-IT" sz="2000" b="1" i="0" dirty="0">
                <a:solidFill>
                  <a:schemeClr val="bg1"/>
                </a:solidFill>
                <a:effectLst/>
                <a:latin typeface="inherit"/>
              </a:rPr>
              <a:t> Next Generation EU</a:t>
            </a:r>
            <a:r>
              <a:rPr lang="it-IT" sz="2000" b="0" i="0" dirty="0">
                <a:solidFill>
                  <a:schemeClr val="bg1"/>
                </a:solidFill>
                <a:effectLst/>
                <a:latin typeface="Lora" pitchFamily="2" charset="0"/>
              </a:rPr>
              <a:t>.</a:t>
            </a:r>
          </a:p>
        </p:txBody>
      </p:sp>
    </p:spTree>
    <p:extLst>
      <p:ext uri="{BB962C8B-B14F-4D97-AF65-F5344CB8AC3E}">
        <p14:creationId xmlns:p14="http://schemas.microsoft.com/office/powerpoint/2010/main" val="981462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F86A5BA3-D7E7-3D6F-EFA2-A011ECF2DDFA}"/>
              </a:ext>
            </a:extLst>
          </p:cNvPr>
          <p:cNvSpPr/>
          <p:nvPr/>
        </p:nvSpPr>
        <p:spPr>
          <a:xfrm>
            <a:off x="542259" y="361507"/>
            <a:ext cx="11100391" cy="123337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800" b="1" dirty="0"/>
              <a:t>SERVIZIO IDRICO INTEGRATO - S.I.I. </a:t>
            </a:r>
          </a:p>
        </p:txBody>
      </p:sp>
      <p:sp>
        <p:nvSpPr>
          <p:cNvPr id="3" name="Rettangolo 2">
            <a:extLst>
              <a:ext uri="{FF2B5EF4-FFF2-40B4-BE49-F238E27FC236}">
                <a16:creationId xmlns:a16="http://schemas.microsoft.com/office/drawing/2014/main" id="{90085B2C-4D1F-570F-7AE8-AFAFA49FDE9E}"/>
              </a:ext>
            </a:extLst>
          </p:cNvPr>
          <p:cNvSpPr/>
          <p:nvPr/>
        </p:nvSpPr>
        <p:spPr>
          <a:xfrm>
            <a:off x="542260" y="2222205"/>
            <a:ext cx="11100390" cy="4247601"/>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b="1" dirty="0">
                <a:solidFill>
                  <a:srgbClr val="002060"/>
                </a:solidFill>
                <a:effectLst/>
                <a:latin typeface="Times New Roman" panose="02020603050405020304" pitchFamily="18" charset="0"/>
                <a:ea typeface="SimSun" panose="02010600030101010101" pitchFamily="2" charset="-122"/>
              </a:rPr>
              <a:t>È costituito dall'insieme dei servizi pubblici di captazione, adduzione e distribuzione di acqua ad usi civili, di fognatura e di depurazione delle acque reflue e deve essere gestito secondo principi di efficienza, efficacia ed economicità, nel rispetto delle norme nazionali e comunitarie</a:t>
            </a:r>
            <a:endParaRPr lang="it-IT" sz="4000" b="1" dirty="0">
              <a:solidFill>
                <a:srgbClr val="002060"/>
              </a:solidFill>
            </a:endParaRPr>
          </a:p>
        </p:txBody>
      </p:sp>
      <p:sp>
        <p:nvSpPr>
          <p:cNvPr id="4" name="Freccia in giù 3">
            <a:extLst>
              <a:ext uri="{FF2B5EF4-FFF2-40B4-BE49-F238E27FC236}">
                <a16:creationId xmlns:a16="http://schemas.microsoft.com/office/drawing/2014/main" id="{AEA99328-55A8-07C8-8183-AF4600790379}"/>
              </a:ext>
            </a:extLst>
          </p:cNvPr>
          <p:cNvSpPr/>
          <p:nvPr/>
        </p:nvSpPr>
        <p:spPr>
          <a:xfrm>
            <a:off x="5704826" y="1515034"/>
            <a:ext cx="775255" cy="707171"/>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17620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Ovale 2">
            <a:extLst>
              <a:ext uri="{FF2B5EF4-FFF2-40B4-BE49-F238E27FC236}">
                <a16:creationId xmlns:a16="http://schemas.microsoft.com/office/drawing/2014/main" id="{AB370BE9-9825-5CE2-0428-8A40BEB90603}"/>
              </a:ext>
            </a:extLst>
          </p:cNvPr>
          <p:cNvSpPr/>
          <p:nvPr/>
        </p:nvSpPr>
        <p:spPr>
          <a:xfrm>
            <a:off x="537882" y="815788"/>
            <a:ext cx="11376212" cy="58987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b="1" dirty="0">
                <a:ln w="22225">
                  <a:solidFill>
                    <a:schemeClr val="accent2"/>
                  </a:solidFill>
                  <a:prstDash val="solid"/>
                </a:ln>
                <a:solidFill>
                  <a:schemeClr val="bg1"/>
                </a:solidFill>
              </a:rPr>
              <a:t>CARATTERISTICHE DEL S.I.I. :</a:t>
            </a:r>
          </a:p>
          <a:p>
            <a:pPr marL="342900" indent="-342900" algn="ctr">
              <a:buAutoNum type="arabicPeriod"/>
            </a:pPr>
            <a:r>
              <a:rPr lang="it-IT" sz="2400" b="1" dirty="0">
                <a:ln w="22225">
                  <a:solidFill>
                    <a:schemeClr val="accent2"/>
                  </a:solidFill>
                  <a:prstDash val="solid"/>
                </a:ln>
                <a:solidFill>
                  <a:schemeClr val="bg1"/>
                </a:solidFill>
              </a:rPr>
              <a:t>SITUAZIONE DI MONOPOLIO NATURALE</a:t>
            </a:r>
          </a:p>
          <a:p>
            <a:pPr marL="342900" indent="-342900" algn="ctr">
              <a:buAutoNum type="arabicPeriod"/>
            </a:pPr>
            <a:r>
              <a:rPr lang="it-IT" sz="2400" b="1" dirty="0">
                <a:ln w="22225">
                  <a:solidFill>
                    <a:schemeClr val="accent2"/>
                  </a:solidFill>
                  <a:prstDash val="solid"/>
                </a:ln>
                <a:solidFill>
                  <a:schemeClr val="bg1"/>
                </a:solidFill>
              </a:rPr>
              <a:t>GESTIONI CONDIZIONATE DALLE CARATTERISTICHE TERRITORIALI</a:t>
            </a:r>
          </a:p>
          <a:p>
            <a:pPr marL="342900" indent="-342900" algn="ctr">
              <a:buAutoNum type="arabicPeriod"/>
            </a:pPr>
            <a:r>
              <a:rPr lang="it-IT" sz="2400" b="1" dirty="0">
                <a:ln w="22225">
                  <a:solidFill>
                    <a:schemeClr val="accent2"/>
                  </a:solidFill>
                  <a:prstDash val="solid"/>
                </a:ln>
                <a:solidFill>
                  <a:schemeClr val="bg1"/>
                </a:solidFill>
              </a:rPr>
              <a:t>PRESENZA DI ECONOMIE DI SCALA, DI SCOPO E DI DENSITA’</a:t>
            </a:r>
          </a:p>
          <a:p>
            <a:pPr algn="ctr"/>
            <a:r>
              <a:rPr lang="it-IT" sz="2400" b="1" dirty="0">
                <a:ln w="22225">
                  <a:solidFill>
                    <a:schemeClr val="accent2"/>
                  </a:solidFill>
                  <a:prstDash val="solid"/>
                </a:ln>
                <a:solidFill>
                  <a:schemeClr val="bg1"/>
                </a:solidFill>
              </a:rPr>
              <a:t>4. BASSO TASSO DI RENDIMENTO E DISTRIBUZIONE NEL TEMPO DEGLI INVESTIMENTI</a:t>
            </a:r>
          </a:p>
          <a:p>
            <a:pPr algn="ctr"/>
            <a:r>
              <a:rPr lang="it-IT" sz="2400" b="1" dirty="0">
                <a:ln w="22225">
                  <a:solidFill>
                    <a:schemeClr val="accent2"/>
                  </a:solidFill>
                  <a:prstDash val="solid"/>
                </a:ln>
                <a:solidFill>
                  <a:schemeClr val="bg1"/>
                </a:solidFill>
              </a:rPr>
              <a:t>5. ELASTICITA’ DELLA DOMANDA RISPETTO AL PREZZO TENDENTE A ZERO</a:t>
            </a:r>
          </a:p>
        </p:txBody>
      </p:sp>
    </p:spTree>
    <p:extLst>
      <p:ext uri="{BB962C8B-B14F-4D97-AF65-F5344CB8AC3E}">
        <p14:creationId xmlns:p14="http://schemas.microsoft.com/office/powerpoint/2010/main" val="2715864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9ADDEDA5-96B2-C26A-24AF-6C7966AD28AD}"/>
              </a:ext>
            </a:extLst>
          </p:cNvPr>
          <p:cNvSpPr/>
          <p:nvPr/>
        </p:nvSpPr>
        <p:spPr>
          <a:xfrm>
            <a:off x="382772" y="2317898"/>
            <a:ext cx="11387470" cy="4221125"/>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800" dirty="0">
                <a:solidFill>
                  <a:srgbClr val="002060"/>
                </a:solidFill>
                <a:latin typeface="Times New Roman" panose="02020603050405020304" pitchFamily="18" charset="0"/>
                <a:ea typeface="SimSun" panose="02010600030101010101" pitchFamily="2" charset="-122"/>
              </a:rPr>
              <a:t>I</a:t>
            </a:r>
            <a:r>
              <a:rPr lang="it-IT" sz="4800" dirty="0">
                <a:solidFill>
                  <a:srgbClr val="002060"/>
                </a:solidFill>
                <a:effectLst/>
                <a:latin typeface="Times New Roman" panose="02020603050405020304" pitchFamily="18" charset="0"/>
                <a:ea typeface="SimSun" panose="02010600030101010101" pitchFamily="2" charset="-122"/>
              </a:rPr>
              <a:t>l S.I.I. è articolato in quattro aree omogenee, corrispondenti alle quattro province, definite Ambiti Territoriali Ottimali (A.T.O.).</a:t>
            </a:r>
          </a:p>
          <a:p>
            <a:pPr algn="ctr"/>
            <a:r>
              <a:rPr lang="it-IT" sz="4800" dirty="0">
                <a:solidFill>
                  <a:srgbClr val="002060"/>
                </a:solidFill>
                <a:latin typeface="Times New Roman" panose="02020603050405020304" pitchFamily="18" charset="0"/>
                <a:ea typeface="SimSun" panose="02010600030101010101" pitchFamily="2" charset="-122"/>
              </a:rPr>
              <a:t>FUNZIONE SOLIDARISTICA TRA I COMUNI</a:t>
            </a:r>
            <a:endParaRPr lang="it-IT" sz="4800" dirty="0">
              <a:solidFill>
                <a:srgbClr val="002060"/>
              </a:solidFill>
            </a:endParaRPr>
          </a:p>
        </p:txBody>
      </p:sp>
      <p:sp>
        <p:nvSpPr>
          <p:cNvPr id="5" name="Rettangolo 4">
            <a:extLst>
              <a:ext uri="{FF2B5EF4-FFF2-40B4-BE49-F238E27FC236}">
                <a16:creationId xmlns:a16="http://schemas.microsoft.com/office/drawing/2014/main" id="{87E6BC20-2308-346C-6F39-1F78C348256A}"/>
              </a:ext>
            </a:extLst>
          </p:cNvPr>
          <p:cNvSpPr/>
          <p:nvPr/>
        </p:nvSpPr>
        <p:spPr>
          <a:xfrm>
            <a:off x="382772" y="318977"/>
            <a:ext cx="11387470" cy="15842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6600" b="1" dirty="0"/>
              <a:t>IN LIGURIA </a:t>
            </a:r>
          </a:p>
        </p:txBody>
      </p:sp>
    </p:spTree>
    <p:extLst>
      <p:ext uri="{BB962C8B-B14F-4D97-AF65-F5344CB8AC3E}">
        <p14:creationId xmlns:p14="http://schemas.microsoft.com/office/powerpoint/2010/main" val="226222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AE3D1E34-5D5E-B75F-6766-E18DCCE283BF}"/>
              </a:ext>
            </a:extLst>
          </p:cNvPr>
          <p:cNvSpPr/>
          <p:nvPr/>
        </p:nvSpPr>
        <p:spPr>
          <a:xfrm>
            <a:off x="287080" y="595423"/>
            <a:ext cx="3795822" cy="55927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800" b="1" dirty="0"/>
              <a:t>ENTE DI GOVERNO</a:t>
            </a:r>
          </a:p>
          <a:p>
            <a:pPr algn="ctr"/>
            <a:r>
              <a:rPr lang="it-IT" sz="4800" b="1" dirty="0"/>
              <a:t>dell’AMBITO</a:t>
            </a:r>
          </a:p>
          <a:p>
            <a:pPr algn="ctr"/>
            <a:endParaRPr lang="it-IT" sz="5400" b="1" dirty="0"/>
          </a:p>
          <a:p>
            <a:pPr algn="ctr"/>
            <a:r>
              <a:rPr lang="it-IT" sz="5400" b="1" dirty="0"/>
              <a:t>(E.G.A.) </a:t>
            </a:r>
          </a:p>
          <a:p>
            <a:pPr algn="ctr"/>
            <a:endParaRPr lang="it-IT" dirty="0"/>
          </a:p>
        </p:txBody>
      </p:sp>
      <p:sp>
        <p:nvSpPr>
          <p:cNvPr id="3" name="Rettangolo 2">
            <a:extLst>
              <a:ext uri="{FF2B5EF4-FFF2-40B4-BE49-F238E27FC236}">
                <a16:creationId xmlns:a16="http://schemas.microsoft.com/office/drawing/2014/main" id="{8313FED3-B278-C00E-CEE6-84D30E0367EC}"/>
              </a:ext>
            </a:extLst>
          </p:cNvPr>
          <p:cNvSpPr/>
          <p:nvPr/>
        </p:nvSpPr>
        <p:spPr>
          <a:xfrm>
            <a:off x="4380614" y="85061"/>
            <a:ext cx="7389627" cy="2307265"/>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400" b="1" dirty="0">
                <a:solidFill>
                  <a:srgbClr val="002060"/>
                </a:solidFill>
              </a:rPr>
              <a:t>Individuato dalle Regioni per ciascun A.T.O.  </a:t>
            </a:r>
          </a:p>
        </p:txBody>
      </p:sp>
      <p:sp>
        <p:nvSpPr>
          <p:cNvPr id="5" name="Rettangolo 4">
            <a:extLst>
              <a:ext uri="{FF2B5EF4-FFF2-40B4-BE49-F238E27FC236}">
                <a16:creationId xmlns:a16="http://schemas.microsoft.com/office/drawing/2014/main" id="{33920600-1277-2BFC-73CE-76AA21FCF250}"/>
              </a:ext>
            </a:extLst>
          </p:cNvPr>
          <p:cNvSpPr/>
          <p:nvPr/>
        </p:nvSpPr>
        <p:spPr>
          <a:xfrm>
            <a:off x="4380613" y="2601799"/>
            <a:ext cx="7389627" cy="2730814"/>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b="1" dirty="0">
                <a:solidFill>
                  <a:srgbClr val="002060"/>
                </a:solidFill>
              </a:rPr>
              <a:t>Predispone il </a:t>
            </a:r>
            <a:r>
              <a:rPr lang="it-IT" sz="3600" b="1" u="sng" dirty="0">
                <a:solidFill>
                  <a:srgbClr val="002060"/>
                </a:solidFill>
              </a:rPr>
              <a:t>PIANO D’AMBITO </a:t>
            </a:r>
            <a:r>
              <a:rPr lang="it-IT" sz="3600" b="1" dirty="0">
                <a:solidFill>
                  <a:srgbClr val="002060"/>
                </a:solidFill>
              </a:rPr>
              <a:t>(programma degli interventi, il piano economico-finanziario </a:t>
            </a:r>
            <a:r>
              <a:rPr lang="it-IT" sz="3600" b="1" u="sng" dirty="0">
                <a:solidFill>
                  <a:srgbClr val="002060"/>
                </a:solidFill>
              </a:rPr>
              <a:t>compresa la TARIFFA</a:t>
            </a:r>
            <a:r>
              <a:rPr lang="it-IT" sz="3600" b="1" dirty="0">
                <a:solidFill>
                  <a:srgbClr val="002060"/>
                </a:solidFill>
              </a:rPr>
              <a:t> poi approvata da ARERA)</a:t>
            </a:r>
          </a:p>
        </p:txBody>
      </p:sp>
    </p:spTree>
    <p:extLst>
      <p:ext uri="{BB962C8B-B14F-4D97-AF65-F5344CB8AC3E}">
        <p14:creationId xmlns:p14="http://schemas.microsoft.com/office/powerpoint/2010/main" val="1382958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ttangolo con angoli arrotondati 1">
            <a:extLst>
              <a:ext uri="{FF2B5EF4-FFF2-40B4-BE49-F238E27FC236}">
                <a16:creationId xmlns:a16="http://schemas.microsoft.com/office/drawing/2014/main" id="{1337CF87-9531-B702-2CD0-17DF25BED937}"/>
              </a:ext>
            </a:extLst>
          </p:cNvPr>
          <p:cNvSpPr/>
          <p:nvPr/>
        </p:nvSpPr>
        <p:spPr>
          <a:xfrm>
            <a:off x="564776" y="824753"/>
            <a:ext cx="11152095" cy="1326776"/>
          </a:xfrm>
          <a:prstGeom prst="roundRect">
            <a:avLst/>
          </a:prstGeom>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400" b="1" dirty="0">
                <a:ln w="22225">
                  <a:solidFill>
                    <a:schemeClr val="accent2"/>
                  </a:solidFill>
                  <a:prstDash val="solid"/>
                </a:ln>
                <a:solidFill>
                  <a:schemeClr val="bg1"/>
                </a:solidFill>
              </a:rPr>
              <a:t>PIANO D’AMBITO</a:t>
            </a:r>
          </a:p>
        </p:txBody>
      </p:sp>
      <p:sp>
        <p:nvSpPr>
          <p:cNvPr id="3" name="Rettangolo 2">
            <a:extLst>
              <a:ext uri="{FF2B5EF4-FFF2-40B4-BE49-F238E27FC236}">
                <a16:creationId xmlns:a16="http://schemas.microsoft.com/office/drawing/2014/main" id="{E57B1CF1-B428-A6B1-8EA9-39D79949B456}"/>
              </a:ext>
            </a:extLst>
          </p:cNvPr>
          <p:cNvSpPr/>
          <p:nvPr/>
        </p:nvSpPr>
        <p:spPr>
          <a:xfrm>
            <a:off x="1873624" y="2415988"/>
            <a:ext cx="2796988" cy="259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ln w="22225">
                  <a:solidFill>
                    <a:schemeClr val="accent2"/>
                  </a:solidFill>
                  <a:prstDash val="solid"/>
                </a:ln>
                <a:solidFill>
                  <a:schemeClr val="bg1"/>
                </a:solidFill>
              </a:rPr>
              <a:t>INDIVIDUAZIONE DELLE CRITICITA</a:t>
            </a:r>
            <a:r>
              <a:rPr lang="it-IT" b="1" dirty="0">
                <a:ln w="22225">
                  <a:solidFill>
                    <a:schemeClr val="accent2"/>
                  </a:solidFill>
                  <a:prstDash val="solid"/>
                </a:ln>
                <a:solidFill>
                  <a:schemeClr val="bg1"/>
                </a:solidFill>
              </a:rPr>
              <a:t>’</a:t>
            </a:r>
          </a:p>
        </p:txBody>
      </p:sp>
      <p:sp>
        <p:nvSpPr>
          <p:cNvPr id="4" name="Rettangolo 3">
            <a:extLst>
              <a:ext uri="{FF2B5EF4-FFF2-40B4-BE49-F238E27FC236}">
                <a16:creationId xmlns:a16="http://schemas.microsoft.com/office/drawing/2014/main" id="{0D6C8AAA-0699-4BFE-1AB8-4008FC866EAE}"/>
              </a:ext>
            </a:extLst>
          </p:cNvPr>
          <p:cNvSpPr/>
          <p:nvPr/>
        </p:nvSpPr>
        <p:spPr>
          <a:xfrm>
            <a:off x="7915836" y="2671482"/>
            <a:ext cx="2796988" cy="243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ln w="22225">
                  <a:solidFill>
                    <a:schemeClr val="accent2"/>
                  </a:solidFill>
                  <a:prstDash val="solid"/>
                </a:ln>
                <a:solidFill>
                  <a:schemeClr val="bg1"/>
                </a:solidFill>
              </a:rPr>
              <a:t>DEFINIZIONE DEI MACRO-OBIETTIVI E DELLE STRATEGIE DI INTERVENTO</a:t>
            </a:r>
          </a:p>
        </p:txBody>
      </p:sp>
    </p:spTree>
    <p:extLst>
      <p:ext uri="{BB962C8B-B14F-4D97-AF65-F5344CB8AC3E}">
        <p14:creationId xmlns:p14="http://schemas.microsoft.com/office/powerpoint/2010/main" val="484726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Ovale 1">
            <a:extLst>
              <a:ext uri="{FF2B5EF4-FFF2-40B4-BE49-F238E27FC236}">
                <a16:creationId xmlns:a16="http://schemas.microsoft.com/office/drawing/2014/main" id="{30EECDA8-A91E-1A18-8BA0-7A3D84A4B049}"/>
              </a:ext>
            </a:extLst>
          </p:cNvPr>
          <p:cNvSpPr/>
          <p:nvPr/>
        </p:nvSpPr>
        <p:spPr>
          <a:xfrm>
            <a:off x="331694" y="833717"/>
            <a:ext cx="11331388" cy="29673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5400" b="1" dirty="0">
                <a:ln w="22225">
                  <a:solidFill>
                    <a:schemeClr val="accent2"/>
                  </a:solidFill>
                  <a:prstDash val="solid"/>
                </a:ln>
                <a:solidFill>
                  <a:schemeClr val="bg1"/>
                </a:solidFill>
              </a:rPr>
              <a:t>PIANO DEGLI INTERVENTI</a:t>
            </a:r>
          </a:p>
        </p:txBody>
      </p:sp>
      <p:sp>
        <p:nvSpPr>
          <p:cNvPr id="3" name="Rettangolo 2">
            <a:extLst>
              <a:ext uri="{FF2B5EF4-FFF2-40B4-BE49-F238E27FC236}">
                <a16:creationId xmlns:a16="http://schemas.microsoft.com/office/drawing/2014/main" id="{B1F19005-70D4-6663-E2A8-25C311368D35}"/>
              </a:ext>
            </a:extLst>
          </p:cNvPr>
          <p:cNvSpPr/>
          <p:nvPr/>
        </p:nvSpPr>
        <p:spPr>
          <a:xfrm>
            <a:off x="1721224" y="4383741"/>
            <a:ext cx="9475694" cy="213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400" b="1" dirty="0">
                <a:ln w="22225">
                  <a:solidFill>
                    <a:schemeClr val="accent2"/>
                  </a:solidFill>
                  <a:prstDash val="solid"/>
                </a:ln>
                <a:solidFill>
                  <a:schemeClr val="bg1"/>
                </a:solidFill>
              </a:rPr>
              <a:t>DETERMINAZIONE DEL FABBISOGNO COMPLESSIVO DI INVESTIMENTI E PRIORITA’</a:t>
            </a:r>
            <a:endParaRPr lang="it-IT" sz="4400" dirty="0">
              <a:solidFill>
                <a:schemeClr val="bg1"/>
              </a:solidFill>
            </a:endParaRPr>
          </a:p>
        </p:txBody>
      </p:sp>
    </p:spTree>
    <p:extLst>
      <p:ext uri="{BB962C8B-B14F-4D97-AF65-F5344CB8AC3E}">
        <p14:creationId xmlns:p14="http://schemas.microsoft.com/office/powerpoint/2010/main" val="1594790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66549C29-6F1D-DEF0-1230-B75BF7C316C7}"/>
              </a:ext>
            </a:extLst>
          </p:cNvPr>
          <p:cNvSpPr/>
          <p:nvPr/>
        </p:nvSpPr>
        <p:spPr>
          <a:xfrm>
            <a:off x="585525" y="2443763"/>
            <a:ext cx="11020949" cy="423987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2800" kern="0" dirty="0">
                <a:solidFill>
                  <a:srgbClr val="FF0000"/>
                </a:solidFill>
                <a:effectLst/>
                <a:latin typeface="Arial Black" panose="020B0A04020102020204" pitchFamily="34" charset="0"/>
                <a:ea typeface="Times New Roman" panose="02020603050405020304" pitchFamily="18" charset="0"/>
              </a:rPr>
              <a:t>Direttiva n.2000/60/CE, secondo cui </a:t>
            </a:r>
            <a:r>
              <a:rPr lang="it-IT" sz="2800" b="1" kern="0" dirty="0">
                <a:solidFill>
                  <a:srgbClr val="FF0000"/>
                </a:solidFill>
                <a:effectLst/>
                <a:latin typeface="Arial Black" panose="020B0A04020102020204" pitchFamily="34" charset="0"/>
                <a:ea typeface="Times New Roman" panose="02020603050405020304" pitchFamily="18" charset="0"/>
              </a:rPr>
              <a:t>&lt;&lt; L'acqua non è un prodotto commerciale al pari degli altri, bensì un patrimonio che va protetto, difeso e trattato come tale. &gt;&gt;</a:t>
            </a:r>
          </a:p>
          <a:p>
            <a:pPr algn="just"/>
            <a:endParaRPr lang="it-IT" sz="2800" b="1" kern="0" dirty="0">
              <a:solidFill>
                <a:srgbClr val="FF0000"/>
              </a:solidFill>
              <a:latin typeface="Times New Roman" panose="02020603050405020304" pitchFamily="18" charset="0"/>
            </a:endParaRPr>
          </a:p>
          <a:p>
            <a:pPr algn="just"/>
            <a:r>
              <a:rPr lang="it-IT" sz="2800" kern="0" dirty="0">
                <a:solidFill>
                  <a:srgbClr val="FF0000"/>
                </a:solidFill>
                <a:effectLst/>
                <a:latin typeface="Arial Black" panose="020B0A04020102020204" pitchFamily="34" charset="0"/>
                <a:ea typeface="Times New Roman" panose="02020603050405020304" pitchFamily="18" charset="0"/>
                <a:cs typeface="Lucida Sans" panose="020B0602030504020204" pitchFamily="34" charset="0"/>
              </a:rPr>
              <a:t>LA COMUNICAZIONE COM (2014) 177, RIBADISCE CHE &lt;&lt; </a:t>
            </a:r>
            <a:r>
              <a:rPr lang="it-IT" sz="2800" b="1" kern="0" dirty="0">
                <a:solidFill>
                  <a:srgbClr val="FF0000"/>
                </a:solidFill>
                <a:effectLst/>
                <a:latin typeface="Arial Black" panose="020B0A04020102020204" pitchFamily="34" charset="0"/>
                <a:ea typeface="Times New Roman" panose="02020603050405020304" pitchFamily="18" charset="0"/>
                <a:cs typeface="Lucida Sans" panose="020B0602030504020204" pitchFamily="34" charset="0"/>
              </a:rPr>
              <a:t>L’ACQUA POTABILE E I SERVIZI IGIENICO-SANITARI SONO UN DIRITTO UNIVERSALE. L’ACQUA È UN BENE COMUNE NON UNA MERCE</a:t>
            </a:r>
            <a:r>
              <a:rPr lang="it-IT" sz="2800" b="1" kern="0" dirty="0">
                <a:solidFill>
                  <a:srgbClr val="FF0000"/>
                </a:solidFill>
                <a:latin typeface="Arial Black" panose="020B0A04020102020204" pitchFamily="34" charset="0"/>
                <a:ea typeface="Times New Roman" panose="02020603050405020304" pitchFamily="18" charset="0"/>
                <a:cs typeface="Lucida Sans" panose="020B0602030504020204" pitchFamily="34" charset="0"/>
              </a:rPr>
              <a:t>&gt;&gt;</a:t>
            </a:r>
            <a:endParaRPr lang="it-IT" sz="2800" kern="150" dirty="0">
              <a:solidFill>
                <a:srgbClr val="FF0000"/>
              </a:solidFill>
              <a:effectLst/>
              <a:latin typeface="Arial Black" panose="020B0A04020102020204" pitchFamily="34" charset="0"/>
              <a:ea typeface="SimSun" panose="02010600030101010101" pitchFamily="2" charset="-122"/>
              <a:cs typeface="Lucida Sans" panose="020B0602030504020204" pitchFamily="34" charset="0"/>
            </a:endParaRPr>
          </a:p>
          <a:p>
            <a:pPr algn="just"/>
            <a:endParaRPr lang="it-IT" sz="2800" dirty="0">
              <a:solidFill>
                <a:srgbClr val="FF0000"/>
              </a:solidFill>
            </a:endParaRPr>
          </a:p>
        </p:txBody>
      </p:sp>
      <p:sp>
        <p:nvSpPr>
          <p:cNvPr id="3" name="Rettangolo 2">
            <a:extLst>
              <a:ext uri="{FF2B5EF4-FFF2-40B4-BE49-F238E27FC236}">
                <a16:creationId xmlns:a16="http://schemas.microsoft.com/office/drawing/2014/main" id="{98F694FD-DB52-365B-6B62-F0859A23E576}"/>
              </a:ext>
            </a:extLst>
          </p:cNvPr>
          <p:cNvSpPr/>
          <p:nvPr/>
        </p:nvSpPr>
        <p:spPr>
          <a:xfrm>
            <a:off x="2679404" y="329609"/>
            <a:ext cx="6707717" cy="125008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dirty="0"/>
          </a:p>
          <a:p>
            <a:pPr algn="ctr"/>
            <a:endParaRPr lang="it-IT" sz="2400" dirty="0"/>
          </a:p>
          <a:p>
            <a:pPr algn="ctr"/>
            <a:r>
              <a:rPr lang="it-IT" sz="2400" dirty="0">
                <a:latin typeface="Arial Black" panose="020B0A04020102020204" pitchFamily="34" charset="0"/>
              </a:rPr>
              <a:t>IL PRINCIPIO UNIVERSALE DEL DIRITTO ALL’ACQUA</a:t>
            </a:r>
          </a:p>
          <a:p>
            <a:pPr algn="ctr"/>
            <a:r>
              <a:rPr lang="it-IT" sz="6600" dirty="0"/>
              <a:t> </a:t>
            </a:r>
          </a:p>
        </p:txBody>
      </p:sp>
      <p:sp>
        <p:nvSpPr>
          <p:cNvPr id="5" name="Freccia in giù 4">
            <a:extLst>
              <a:ext uri="{FF2B5EF4-FFF2-40B4-BE49-F238E27FC236}">
                <a16:creationId xmlns:a16="http://schemas.microsoft.com/office/drawing/2014/main" id="{EEC6BAA8-CA95-8C80-A5ED-D86D8AE5016C}"/>
              </a:ext>
            </a:extLst>
          </p:cNvPr>
          <p:cNvSpPr/>
          <p:nvPr/>
        </p:nvSpPr>
        <p:spPr>
          <a:xfrm>
            <a:off x="5796919" y="1579690"/>
            <a:ext cx="472688" cy="864073"/>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405004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ttangolo con angoli arrotondati 1">
            <a:extLst>
              <a:ext uri="{FF2B5EF4-FFF2-40B4-BE49-F238E27FC236}">
                <a16:creationId xmlns:a16="http://schemas.microsoft.com/office/drawing/2014/main" id="{739B3195-0CB9-CF04-2DE0-86BF644EC3E9}"/>
              </a:ext>
            </a:extLst>
          </p:cNvPr>
          <p:cNvSpPr/>
          <p:nvPr/>
        </p:nvSpPr>
        <p:spPr>
          <a:xfrm>
            <a:off x="304800" y="358588"/>
            <a:ext cx="11591365" cy="13895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800" b="1" dirty="0">
                <a:ln w="22225">
                  <a:solidFill>
                    <a:schemeClr val="accent2"/>
                  </a:solidFill>
                  <a:prstDash val="solid"/>
                </a:ln>
                <a:solidFill>
                  <a:schemeClr val="bg1"/>
                </a:solidFill>
              </a:rPr>
              <a:t>PIANO ECONOMICO E FINANZIARIO</a:t>
            </a:r>
          </a:p>
        </p:txBody>
      </p:sp>
      <p:cxnSp>
        <p:nvCxnSpPr>
          <p:cNvPr id="4" name="Connettore 2 3">
            <a:extLst>
              <a:ext uri="{FF2B5EF4-FFF2-40B4-BE49-F238E27FC236}">
                <a16:creationId xmlns:a16="http://schemas.microsoft.com/office/drawing/2014/main" id="{F7A5AD22-C81D-58FC-4973-87541A06762C}"/>
              </a:ext>
            </a:extLst>
          </p:cNvPr>
          <p:cNvCxnSpPr>
            <a:cxnSpLocks/>
          </p:cNvCxnSpPr>
          <p:nvPr/>
        </p:nvCxnSpPr>
        <p:spPr>
          <a:xfrm>
            <a:off x="5378824" y="2115671"/>
            <a:ext cx="0" cy="9233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Ovale 7">
            <a:extLst>
              <a:ext uri="{FF2B5EF4-FFF2-40B4-BE49-F238E27FC236}">
                <a16:creationId xmlns:a16="http://schemas.microsoft.com/office/drawing/2014/main" id="{E5F0D8CE-46D7-7B24-A49B-22E32D3AE5EC}"/>
              </a:ext>
            </a:extLst>
          </p:cNvPr>
          <p:cNvSpPr/>
          <p:nvPr/>
        </p:nvSpPr>
        <p:spPr>
          <a:xfrm>
            <a:off x="224118" y="3429000"/>
            <a:ext cx="3532094" cy="31331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RISPONDENTE ALLE CARATTERISTICHE DEL GESTORE E LIMITATI ALLA DURATA DELLA CONCESSIONE</a:t>
            </a:r>
          </a:p>
        </p:txBody>
      </p:sp>
      <p:sp>
        <p:nvSpPr>
          <p:cNvPr id="9" name="Ovale 8">
            <a:extLst>
              <a:ext uri="{FF2B5EF4-FFF2-40B4-BE49-F238E27FC236}">
                <a16:creationId xmlns:a16="http://schemas.microsoft.com/office/drawing/2014/main" id="{930C27E0-A227-364D-3031-491470F4A6CC}"/>
              </a:ext>
            </a:extLst>
          </p:cNvPr>
          <p:cNvSpPr/>
          <p:nvPr/>
        </p:nvSpPr>
        <p:spPr>
          <a:xfrm>
            <a:off x="3989294" y="3621741"/>
            <a:ext cx="3594833" cy="27790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IL PEF VERIFICA LA SOSTENIBILITA’ DEL PROGRAMMA DEGLI INTERVENTI E INDIVIDUA LE RISORSE FINANZIARIE</a:t>
            </a:r>
          </a:p>
        </p:txBody>
      </p:sp>
      <p:sp>
        <p:nvSpPr>
          <p:cNvPr id="11" name="Ovale 10">
            <a:extLst>
              <a:ext uri="{FF2B5EF4-FFF2-40B4-BE49-F238E27FC236}">
                <a16:creationId xmlns:a16="http://schemas.microsoft.com/office/drawing/2014/main" id="{CA502F69-3CED-4A5C-73BA-EB3A7F9AA1CB}"/>
              </a:ext>
            </a:extLst>
          </p:cNvPr>
          <p:cNvSpPr/>
          <p:nvPr/>
        </p:nvSpPr>
        <p:spPr>
          <a:xfrm>
            <a:off x="8166847" y="3693459"/>
            <a:ext cx="3388659" cy="25549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t>PDL E PEF STRUMENTI FLESSIBILI SOGGETTI A PERIODICA REVISIONE</a:t>
            </a:r>
          </a:p>
        </p:txBody>
      </p:sp>
      <p:cxnSp>
        <p:nvCxnSpPr>
          <p:cNvPr id="13" name="Connettore 2 12">
            <a:extLst>
              <a:ext uri="{FF2B5EF4-FFF2-40B4-BE49-F238E27FC236}">
                <a16:creationId xmlns:a16="http://schemas.microsoft.com/office/drawing/2014/main" id="{E635036D-39AD-A589-1A9E-1C27423CD262}"/>
              </a:ext>
            </a:extLst>
          </p:cNvPr>
          <p:cNvCxnSpPr/>
          <p:nvPr/>
        </p:nvCxnSpPr>
        <p:spPr>
          <a:xfrm>
            <a:off x="8650941" y="2232212"/>
            <a:ext cx="708212" cy="8068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ttore 2 14">
            <a:extLst>
              <a:ext uri="{FF2B5EF4-FFF2-40B4-BE49-F238E27FC236}">
                <a16:creationId xmlns:a16="http://schemas.microsoft.com/office/drawing/2014/main" id="{3AE2DC74-4614-BE14-19DA-A56C2CF41FBE}"/>
              </a:ext>
            </a:extLst>
          </p:cNvPr>
          <p:cNvCxnSpPr/>
          <p:nvPr/>
        </p:nvCxnSpPr>
        <p:spPr>
          <a:xfrm flipH="1">
            <a:off x="2447365" y="2115671"/>
            <a:ext cx="421341" cy="8157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51106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9DCB9CAC-33AB-E72A-9372-394C35F771AB}"/>
              </a:ext>
            </a:extLst>
          </p:cNvPr>
          <p:cNvSpPr/>
          <p:nvPr/>
        </p:nvSpPr>
        <p:spPr>
          <a:xfrm>
            <a:off x="1010094" y="255181"/>
            <a:ext cx="1018599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5400" b="1" dirty="0"/>
              <a:t>GESTORE UNICO</a:t>
            </a:r>
          </a:p>
        </p:txBody>
      </p:sp>
      <p:sp>
        <p:nvSpPr>
          <p:cNvPr id="4" name="Ovale 3">
            <a:extLst>
              <a:ext uri="{FF2B5EF4-FFF2-40B4-BE49-F238E27FC236}">
                <a16:creationId xmlns:a16="http://schemas.microsoft.com/office/drawing/2014/main" id="{C475C747-A9F8-984B-5EAE-589AB15E6D13}"/>
              </a:ext>
            </a:extLst>
          </p:cNvPr>
          <p:cNvSpPr/>
          <p:nvPr/>
        </p:nvSpPr>
        <p:spPr>
          <a:xfrm>
            <a:off x="361506" y="2743200"/>
            <a:ext cx="5252484" cy="3870251"/>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Tx/>
              <a:buChar char="-"/>
            </a:pPr>
            <a:r>
              <a:rPr lang="it-IT" sz="3200" b="1" dirty="0">
                <a:solidFill>
                  <a:srgbClr val="002060"/>
                </a:solidFill>
              </a:rPr>
              <a:t>ORGANIZZA IL S.I.I.</a:t>
            </a:r>
          </a:p>
          <a:p>
            <a:pPr marL="285750" indent="-285750" algn="ctr">
              <a:buFontTx/>
              <a:buChar char="-"/>
            </a:pPr>
            <a:r>
              <a:rPr lang="it-IT" sz="3200" b="1" dirty="0">
                <a:solidFill>
                  <a:srgbClr val="002060"/>
                </a:solidFill>
              </a:rPr>
              <a:t>ATTUA PIANO D’AMBITO</a:t>
            </a:r>
          </a:p>
          <a:p>
            <a:pPr marL="285750" indent="-285750" algn="ctr">
              <a:buFontTx/>
              <a:buChar char="-"/>
            </a:pPr>
            <a:r>
              <a:rPr lang="it-IT" sz="3200" b="1" dirty="0">
                <a:solidFill>
                  <a:srgbClr val="002060"/>
                </a:solidFill>
              </a:rPr>
              <a:t>RISCUOTE LA TARIFFA</a:t>
            </a:r>
          </a:p>
        </p:txBody>
      </p:sp>
      <p:sp>
        <p:nvSpPr>
          <p:cNvPr id="5" name="Ovale 4">
            <a:extLst>
              <a:ext uri="{FF2B5EF4-FFF2-40B4-BE49-F238E27FC236}">
                <a16:creationId xmlns:a16="http://schemas.microsoft.com/office/drawing/2014/main" id="{53F0ED41-8694-9C73-26DF-234DAA57C281}"/>
              </a:ext>
            </a:extLst>
          </p:cNvPr>
          <p:cNvSpPr/>
          <p:nvPr/>
        </p:nvSpPr>
        <p:spPr>
          <a:xfrm>
            <a:off x="7240772" y="2743200"/>
            <a:ext cx="4589722" cy="4008473"/>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rgbClr val="002060"/>
                </a:solidFill>
              </a:rPr>
              <a:t>OPERA ANCHE ATTRAVERSO SOCIETA’ OPERATIVE TERRITORIALI </a:t>
            </a:r>
          </a:p>
        </p:txBody>
      </p:sp>
      <p:sp>
        <p:nvSpPr>
          <p:cNvPr id="6" name="Freccia in giù 5">
            <a:extLst>
              <a:ext uri="{FF2B5EF4-FFF2-40B4-BE49-F238E27FC236}">
                <a16:creationId xmlns:a16="http://schemas.microsoft.com/office/drawing/2014/main" id="{27C27D2A-6E67-6239-8DD4-5DC0928B27A7}"/>
              </a:ext>
            </a:extLst>
          </p:cNvPr>
          <p:cNvSpPr/>
          <p:nvPr/>
        </p:nvSpPr>
        <p:spPr>
          <a:xfrm>
            <a:off x="5853684" y="1488557"/>
            <a:ext cx="376995" cy="342901"/>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4485316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AFFA242B-A77E-3EA4-6452-3831AA9B2FD5}"/>
              </a:ext>
            </a:extLst>
          </p:cNvPr>
          <p:cNvSpPr/>
          <p:nvPr/>
        </p:nvSpPr>
        <p:spPr>
          <a:xfrm>
            <a:off x="384544" y="1658678"/>
            <a:ext cx="4490484" cy="21690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6600" dirty="0"/>
          </a:p>
          <a:p>
            <a:pPr algn="ctr"/>
            <a:r>
              <a:rPr lang="it-IT" sz="6600" dirty="0">
                <a:solidFill>
                  <a:schemeClr val="bg1"/>
                </a:solidFill>
              </a:rPr>
              <a:t>TARIFFA</a:t>
            </a:r>
          </a:p>
          <a:p>
            <a:pPr algn="ctr"/>
            <a:endParaRPr lang="it-IT" sz="3600" dirty="0"/>
          </a:p>
        </p:txBody>
      </p:sp>
      <p:sp>
        <p:nvSpPr>
          <p:cNvPr id="3" name="Rettangolo 2">
            <a:extLst>
              <a:ext uri="{FF2B5EF4-FFF2-40B4-BE49-F238E27FC236}">
                <a16:creationId xmlns:a16="http://schemas.microsoft.com/office/drawing/2014/main" id="{329BC838-E2FD-C976-304B-FCEFE8D1CCBA}"/>
              </a:ext>
            </a:extLst>
          </p:cNvPr>
          <p:cNvSpPr/>
          <p:nvPr/>
        </p:nvSpPr>
        <p:spPr>
          <a:xfrm>
            <a:off x="5582093" y="191385"/>
            <a:ext cx="6251944" cy="2934587"/>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solidFill>
                  <a:srgbClr val="002060"/>
                </a:solidFill>
              </a:rPr>
              <a:t>È REGOLATA DA ARERA (AUTORITA’ DI REGOLAZIONE PER ENERGIA RETI E AMBIENTE) E A LIVELLO LOCALE DAGLI E.G.A</a:t>
            </a:r>
            <a:r>
              <a:rPr lang="it-IT" sz="3600" b="1" dirty="0">
                <a:solidFill>
                  <a:srgbClr val="002060"/>
                </a:solidFill>
              </a:rPr>
              <a:t>.</a:t>
            </a:r>
          </a:p>
        </p:txBody>
      </p:sp>
      <p:sp>
        <p:nvSpPr>
          <p:cNvPr id="4" name="Rettangolo 3">
            <a:extLst>
              <a:ext uri="{FF2B5EF4-FFF2-40B4-BE49-F238E27FC236}">
                <a16:creationId xmlns:a16="http://schemas.microsoft.com/office/drawing/2014/main" id="{4813C486-CC8B-EAC9-2E14-B26C93B2CE9E}"/>
              </a:ext>
            </a:extLst>
          </p:cNvPr>
          <p:cNvSpPr/>
          <p:nvPr/>
        </p:nvSpPr>
        <p:spPr>
          <a:xfrm>
            <a:off x="5465135" y="3732029"/>
            <a:ext cx="6368902" cy="2934587"/>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b="1" dirty="0">
                <a:solidFill>
                  <a:srgbClr val="002060"/>
                </a:solidFill>
              </a:rPr>
              <a:t>COPRE COSTI OPERATIVI E I COSTI DI INVESTIMENTO</a:t>
            </a:r>
          </a:p>
          <a:p>
            <a:pPr algn="ctr"/>
            <a:endParaRPr lang="it-IT" sz="3600" b="1" dirty="0">
              <a:solidFill>
                <a:srgbClr val="002060"/>
              </a:solidFill>
            </a:endParaRPr>
          </a:p>
          <a:p>
            <a:pPr algn="ctr"/>
            <a:r>
              <a:rPr lang="it-IT" sz="3600" b="1" dirty="0">
                <a:solidFill>
                  <a:srgbClr val="002060"/>
                </a:solidFill>
              </a:rPr>
              <a:t>(FULL COST RECOVERY)</a:t>
            </a:r>
          </a:p>
        </p:txBody>
      </p:sp>
      <p:sp>
        <p:nvSpPr>
          <p:cNvPr id="5" name="Rettangolo 4">
            <a:extLst>
              <a:ext uri="{FF2B5EF4-FFF2-40B4-BE49-F238E27FC236}">
                <a16:creationId xmlns:a16="http://schemas.microsoft.com/office/drawing/2014/main" id="{5814A875-C7AC-DAAA-9BA3-75895F5255F0}"/>
              </a:ext>
            </a:extLst>
          </p:cNvPr>
          <p:cNvSpPr/>
          <p:nvPr/>
        </p:nvSpPr>
        <p:spPr>
          <a:xfrm>
            <a:off x="588334" y="4481624"/>
            <a:ext cx="4082904" cy="1435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800" dirty="0">
                <a:solidFill>
                  <a:schemeClr val="bg1"/>
                </a:solidFill>
              </a:rPr>
              <a:t>ARTT. 147, 149, 149 BIS E 151 T.U. AMBIENTE)</a:t>
            </a:r>
            <a:endParaRPr lang="it-IT" dirty="0">
              <a:solidFill>
                <a:schemeClr val="bg1"/>
              </a:solidFill>
            </a:endParaRPr>
          </a:p>
        </p:txBody>
      </p:sp>
      <p:sp>
        <p:nvSpPr>
          <p:cNvPr id="6" name="Freccia a destra 5">
            <a:extLst>
              <a:ext uri="{FF2B5EF4-FFF2-40B4-BE49-F238E27FC236}">
                <a16:creationId xmlns:a16="http://schemas.microsoft.com/office/drawing/2014/main" id="{5EBA7CF5-188D-8C22-DF95-915B97E58FA8}"/>
              </a:ext>
            </a:extLst>
          </p:cNvPr>
          <p:cNvSpPr/>
          <p:nvPr/>
        </p:nvSpPr>
        <p:spPr>
          <a:xfrm>
            <a:off x="4739357" y="2258567"/>
            <a:ext cx="978408" cy="48463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reccia a destra 6">
            <a:extLst>
              <a:ext uri="{FF2B5EF4-FFF2-40B4-BE49-F238E27FC236}">
                <a16:creationId xmlns:a16="http://schemas.microsoft.com/office/drawing/2014/main" id="{2855A62F-3671-172E-A167-B6B130F08E03}"/>
              </a:ext>
            </a:extLst>
          </p:cNvPr>
          <p:cNvSpPr/>
          <p:nvPr/>
        </p:nvSpPr>
        <p:spPr>
          <a:xfrm rot="1874726">
            <a:off x="4608117" y="3703106"/>
            <a:ext cx="978408" cy="48463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2731340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con angoli arrotondati 1">
            <a:extLst>
              <a:ext uri="{FF2B5EF4-FFF2-40B4-BE49-F238E27FC236}">
                <a16:creationId xmlns:a16="http://schemas.microsoft.com/office/drawing/2014/main" id="{31CA7249-CAD4-04AD-075C-766A014F9A80}"/>
              </a:ext>
            </a:extLst>
          </p:cNvPr>
          <p:cNvSpPr/>
          <p:nvPr/>
        </p:nvSpPr>
        <p:spPr>
          <a:xfrm>
            <a:off x="295835" y="277906"/>
            <a:ext cx="11546541" cy="932329"/>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400" b="1" dirty="0">
                <a:ln w="22225">
                  <a:solidFill>
                    <a:schemeClr val="accent2"/>
                  </a:solidFill>
                  <a:prstDash val="solid"/>
                </a:ln>
                <a:solidFill>
                  <a:schemeClr val="accent2">
                    <a:lumMod val="40000"/>
                    <a:lumOff val="60000"/>
                  </a:schemeClr>
                </a:solidFill>
              </a:rPr>
              <a:t>RELAZIONE DI ACCOMPAGNAMENTO</a:t>
            </a:r>
          </a:p>
        </p:txBody>
      </p:sp>
      <p:cxnSp>
        <p:nvCxnSpPr>
          <p:cNvPr id="4" name="Connettore 2 3">
            <a:extLst>
              <a:ext uri="{FF2B5EF4-FFF2-40B4-BE49-F238E27FC236}">
                <a16:creationId xmlns:a16="http://schemas.microsoft.com/office/drawing/2014/main" id="{60A8C5D9-8962-1B74-BB52-C6BF24317023}"/>
              </a:ext>
            </a:extLst>
          </p:cNvPr>
          <p:cNvCxnSpPr>
            <a:cxnSpLocks/>
          </p:cNvCxnSpPr>
          <p:nvPr/>
        </p:nvCxnSpPr>
        <p:spPr>
          <a:xfrm>
            <a:off x="995082" y="1550894"/>
            <a:ext cx="0" cy="12550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Ovale 8">
            <a:extLst>
              <a:ext uri="{FF2B5EF4-FFF2-40B4-BE49-F238E27FC236}">
                <a16:creationId xmlns:a16="http://schemas.microsoft.com/office/drawing/2014/main" id="{71815A4B-A323-7230-F1C4-47C9C86C3481}"/>
              </a:ext>
            </a:extLst>
          </p:cNvPr>
          <p:cNvSpPr/>
          <p:nvPr/>
        </p:nvSpPr>
        <p:spPr>
          <a:xfrm>
            <a:off x="295835" y="3146612"/>
            <a:ext cx="2124633" cy="30031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chemeClr val="bg1"/>
                </a:solidFill>
              </a:rPr>
              <a:t>INFORMAZIONE E DATI RELATIVI ALLA GESTIONE DI A.T.O</a:t>
            </a:r>
            <a:r>
              <a:rPr lang="it-IT" dirty="0">
                <a:solidFill>
                  <a:schemeClr val="bg1"/>
                </a:solidFill>
              </a:rPr>
              <a:t>.</a:t>
            </a:r>
          </a:p>
        </p:txBody>
      </p:sp>
      <p:cxnSp>
        <p:nvCxnSpPr>
          <p:cNvPr id="11" name="Connettore 2 10">
            <a:extLst>
              <a:ext uri="{FF2B5EF4-FFF2-40B4-BE49-F238E27FC236}">
                <a16:creationId xmlns:a16="http://schemas.microsoft.com/office/drawing/2014/main" id="{9555C309-131E-DD33-C23D-82EA80C3A54C}"/>
              </a:ext>
            </a:extLst>
          </p:cNvPr>
          <p:cNvCxnSpPr/>
          <p:nvPr/>
        </p:nvCxnSpPr>
        <p:spPr>
          <a:xfrm>
            <a:off x="4643718" y="1640541"/>
            <a:ext cx="0" cy="13805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ttangolo 11">
            <a:extLst>
              <a:ext uri="{FF2B5EF4-FFF2-40B4-BE49-F238E27FC236}">
                <a16:creationId xmlns:a16="http://schemas.microsoft.com/office/drawing/2014/main" id="{53089E9F-D3D1-F6C3-497B-442F723F85EC}"/>
              </a:ext>
            </a:extLst>
          </p:cNvPr>
          <p:cNvSpPr/>
          <p:nvPr/>
        </p:nvSpPr>
        <p:spPr>
          <a:xfrm>
            <a:off x="3361765" y="3299012"/>
            <a:ext cx="3316939" cy="27252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dirty="0">
                <a:solidFill>
                  <a:schemeClr val="bg1"/>
                </a:solidFill>
              </a:rPr>
              <a:t>RELAZIONE DI VALIDAZIONE DEI DATI</a:t>
            </a:r>
          </a:p>
        </p:txBody>
      </p:sp>
      <p:cxnSp>
        <p:nvCxnSpPr>
          <p:cNvPr id="14" name="Connettore 2 13">
            <a:extLst>
              <a:ext uri="{FF2B5EF4-FFF2-40B4-BE49-F238E27FC236}">
                <a16:creationId xmlns:a16="http://schemas.microsoft.com/office/drawing/2014/main" id="{65368BDC-3425-5453-5D52-0D01D535DBBC}"/>
              </a:ext>
            </a:extLst>
          </p:cNvPr>
          <p:cNvCxnSpPr>
            <a:cxnSpLocks/>
          </p:cNvCxnSpPr>
          <p:nvPr/>
        </p:nvCxnSpPr>
        <p:spPr>
          <a:xfrm>
            <a:off x="9556376" y="1703294"/>
            <a:ext cx="98612" cy="14074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ttangolo 15">
            <a:extLst>
              <a:ext uri="{FF2B5EF4-FFF2-40B4-BE49-F238E27FC236}">
                <a16:creationId xmlns:a16="http://schemas.microsoft.com/office/drawing/2014/main" id="{6317D608-CD44-498C-9168-3765A1880997}"/>
              </a:ext>
            </a:extLst>
          </p:cNvPr>
          <p:cNvSpPr/>
          <p:nvPr/>
        </p:nvSpPr>
        <p:spPr>
          <a:xfrm>
            <a:off x="7835153" y="3429000"/>
            <a:ext cx="3783106" cy="27252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a:solidFill>
                  <a:schemeClr val="bg1"/>
                </a:solidFill>
              </a:rPr>
              <a:t>RELAZIONE DI COMMENTO AI CALCOLI TARIFFARI E ALLE SCELTE COMPIUTE DALL’EGA</a:t>
            </a:r>
          </a:p>
        </p:txBody>
      </p:sp>
    </p:spTree>
    <p:extLst>
      <p:ext uri="{BB962C8B-B14F-4D97-AF65-F5344CB8AC3E}">
        <p14:creationId xmlns:p14="http://schemas.microsoft.com/office/powerpoint/2010/main" val="26079180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79E6FFC6-D43E-527C-E8FB-A20880C83EC8}"/>
              </a:ext>
            </a:extLst>
          </p:cNvPr>
          <p:cNvSpPr/>
          <p:nvPr/>
        </p:nvSpPr>
        <p:spPr>
          <a:xfrm>
            <a:off x="977153" y="502024"/>
            <a:ext cx="10703859" cy="59256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it-IT" sz="1800" b="0" i="0" u="none" strike="noStrike" baseline="0" dirty="0">
              <a:solidFill>
                <a:srgbClr val="000000"/>
              </a:solidFill>
              <a:latin typeface="Times New Roman" panose="02020603050405020304" pitchFamily="18" charset="0"/>
            </a:endParaRPr>
          </a:p>
          <a:p>
            <a:pPr algn="ctr"/>
            <a:r>
              <a:rPr lang="it-IT" sz="1800" b="0" i="0" u="none" strike="noStrike" baseline="0" dirty="0">
                <a:solidFill>
                  <a:srgbClr val="000000"/>
                </a:solidFill>
                <a:latin typeface="Times New Roman" panose="02020603050405020304" pitchFamily="18" charset="0"/>
              </a:rPr>
              <a:t> </a:t>
            </a:r>
            <a:r>
              <a:rPr lang="it-IT" sz="4400" b="1" i="0" u="none" strike="noStrike" baseline="0" dirty="0">
                <a:ln w="22225">
                  <a:solidFill>
                    <a:schemeClr val="accent2"/>
                  </a:solidFill>
                  <a:prstDash val="solid"/>
                </a:ln>
                <a:solidFill>
                  <a:schemeClr val="bg1"/>
                </a:solidFill>
                <a:latin typeface="Times New Roman" panose="02020603050405020304" pitchFamily="18" charset="0"/>
              </a:rPr>
              <a:t>DELIBERAZIONE 27 DICEMBRE 2017 </a:t>
            </a:r>
          </a:p>
          <a:p>
            <a:pPr algn="ctr"/>
            <a:r>
              <a:rPr lang="it-IT" sz="4400" b="1" i="0" u="none" strike="noStrike" baseline="0" dirty="0">
                <a:ln w="22225">
                  <a:solidFill>
                    <a:schemeClr val="accent2"/>
                  </a:solidFill>
                  <a:prstDash val="solid"/>
                </a:ln>
                <a:solidFill>
                  <a:schemeClr val="bg1"/>
                </a:solidFill>
                <a:latin typeface="Times New Roman" panose="02020603050405020304" pitchFamily="18" charset="0"/>
              </a:rPr>
              <a:t>917/2017/R/IDR </a:t>
            </a:r>
          </a:p>
          <a:p>
            <a:pPr algn="ctr"/>
            <a:r>
              <a:rPr lang="it-IT" sz="4400" b="1" i="0" u="none" strike="noStrike" baseline="0" dirty="0">
                <a:ln w="22225">
                  <a:solidFill>
                    <a:schemeClr val="accent2"/>
                  </a:solidFill>
                  <a:prstDash val="solid"/>
                </a:ln>
                <a:solidFill>
                  <a:schemeClr val="bg1"/>
                </a:solidFill>
                <a:latin typeface="Times New Roman" panose="02020603050405020304" pitchFamily="18" charset="0"/>
              </a:rPr>
              <a:t>REGOLAZIONE DELLA QUALITÀ TECNICA DEL SERVIZIO IDRICO INTEGRATO OVVERO DI CIASCUNO DEI SINGOLI SERVIZI CHE LO COMPONGONO (RQTI) </a:t>
            </a:r>
            <a:endParaRPr lang="it-IT" sz="4400" b="1" dirty="0">
              <a:ln w="22225">
                <a:solidFill>
                  <a:schemeClr val="accent2"/>
                </a:solidFill>
                <a:prstDash val="solid"/>
              </a:ln>
              <a:solidFill>
                <a:schemeClr val="bg1"/>
              </a:solidFill>
            </a:endParaRPr>
          </a:p>
        </p:txBody>
      </p:sp>
    </p:spTree>
    <p:extLst>
      <p:ext uri="{BB962C8B-B14F-4D97-AF65-F5344CB8AC3E}">
        <p14:creationId xmlns:p14="http://schemas.microsoft.com/office/powerpoint/2010/main" val="34314797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ACC41BA2-5D6B-650F-DDDB-AECAFB88BD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5145" y="-1"/>
            <a:ext cx="7153771" cy="9253728"/>
          </a:xfrm>
          <a:prstGeom prst="rect">
            <a:avLst/>
          </a:prstGeom>
          <a:ln>
            <a:solidFill>
              <a:schemeClr val="accent1">
                <a:lumMod val="60000"/>
                <a:lumOff val="40000"/>
              </a:schemeClr>
            </a:solidFill>
          </a:ln>
        </p:spPr>
      </p:pic>
    </p:spTree>
    <p:extLst>
      <p:ext uri="{BB962C8B-B14F-4D97-AF65-F5344CB8AC3E}">
        <p14:creationId xmlns:p14="http://schemas.microsoft.com/office/powerpoint/2010/main" val="26710176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9C5DAE90-47B6-DB09-095A-272BBE50C078}"/>
              </a:ext>
            </a:extLst>
          </p:cNvPr>
          <p:cNvSpPr/>
          <p:nvPr/>
        </p:nvSpPr>
        <p:spPr>
          <a:xfrm>
            <a:off x="209550" y="247650"/>
            <a:ext cx="11839575" cy="2419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6600" b="1" dirty="0">
                <a:ln w="22225">
                  <a:solidFill>
                    <a:schemeClr val="accent2"/>
                  </a:solidFill>
                  <a:prstDash val="solid"/>
                </a:ln>
                <a:solidFill>
                  <a:schemeClr val="bg1"/>
                </a:solidFill>
              </a:rPr>
              <a:t>LA CARTA DEI SERVIZI</a:t>
            </a:r>
          </a:p>
        </p:txBody>
      </p:sp>
      <p:cxnSp>
        <p:nvCxnSpPr>
          <p:cNvPr id="7" name="Connettore 2 6">
            <a:extLst>
              <a:ext uri="{FF2B5EF4-FFF2-40B4-BE49-F238E27FC236}">
                <a16:creationId xmlns:a16="http://schemas.microsoft.com/office/drawing/2014/main" id="{A6DDE27A-20CA-1BFC-689E-B5F610D84BDC}"/>
              </a:ext>
            </a:extLst>
          </p:cNvPr>
          <p:cNvCxnSpPr>
            <a:cxnSpLocks/>
          </p:cNvCxnSpPr>
          <p:nvPr/>
        </p:nvCxnSpPr>
        <p:spPr>
          <a:xfrm>
            <a:off x="2828925" y="3028950"/>
            <a:ext cx="66675"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ttangolo 8">
            <a:extLst>
              <a:ext uri="{FF2B5EF4-FFF2-40B4-BE49-F238E27FC236}">
                <a16:creationId xmlns:a16="http://schemas.microsoft.com/office/drawing/2014/main" id="{D961CB2D-57E9-9497-95FB-D101B7C9A98A}"/>
              </a:ext>
            </a:extLst>
          </p:cNvPr>
          <p:cNvSpPr/>
          <p:nvPr/>
        </p:nvSpPr>
        <p:spPr>
          <a:xfrm>
            <a:off x="209550" y="4276725"/>
            <a:ext cx="4705350" cy="2419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800" b="0" i="0" u="none" strike="noStrike" baseline="0">
                <a:latin typeface="CIDFont+F4"/>
              </a:rPr>
              <a:t>costituisce una dichiarazione di impegno formale del Gestore nei confronti dei propri Utenti</a:t>
            </a:r>
          </a:p>
          <a:p>
            <a:pPr algn="ctr"/>
            <a:r>
              <a:rPr lang="it-IT" sz="1800" b="0" i="0" u="none" strike="noStrike" baseline="0">
                <a:latin typeface="CIDFont+F4"/>
              </a:rPr>
              <a:t>finali e come tale è elemento integrativo del contratto di fornitura nonché dei regolamenti che</a:t>
            </a:r>
          </a:p>
          <a:p>
            <a:pPr algn="ctr"/>
            <a:r>
              <a:rPr lang="it-IT" sz="1800" b="0" i="0" u="none" strike="noStrike" baseline="0">
                <a:latin typeface="CIDFont+F4"/>
              </a:rPr>
              <a:t>disciplinano le condizioni generali della fornitura dei Servizi Idrici Integrati</a:t>
            </a:r>
            <a:endParaRPr lang="it-IT"/>
          </a:p>
        </p:txBody>
      </p:sp>
      <p:cxnSp>
        <p:nvCxnSpPr>
          <p:cNvPr id="11" name="Connettore 2 10">
            <a:extLst>
              <a:ext uri="{FF2B5EF4-FFF2-40B4-BE49-F238E27FC236}">
                <a16:creationId xmlns:a16="http://schemas.microsoft.com/office/drawing/2014/main" id="{4F508372-0670-14B9-5B6B-8CB7C34B8F8D}"/>
              </a:ext>
            </a:extLst>
          </p:cNvPr>
          <p:cNvCxnSpPr>
            <a:cxnSpLocks/>
          </p:cNvCxnSpPr>
          <p:nvPr/>
        </p:nvCxnSpPr>
        <p:spPr>
          <a:xfrm>
            <a:off x="8886825" y="3343275"/>
            <a:ext cx="0" cy="10572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ttangolo 12">
            <a:extLst>
              <a:ext uri="{FF2B5EF4-FFF2-40B4-BE49-F238E27FC236}">
                <a16:creationId xmlns:a16="http://schemas.microsoft.com/office/drawing/2014/main" id="{8BB645C8-8EF3-D7FC-6CE0-17F7F4AC32FF}"/>
              </a:ext>
            </a:extLst>
          </p:cNvPr>
          <p:cNvSpPr/>
          <p:nvPr/>
        </p:nvSpPr>
        <p:spPr>
          <a:xfrm>
            <a:off x="5867400" y="4467225"/>
            <a:ext cx="5838797" cy="2295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it-IT" dirty="0">
                <a:latin typeface="CIDFont+F4"/>
              </a:rPr>
              <a:t>1.I</a:t>
            </a:r>
            <a:r>
              <a:rPr lang="it-IT" sz="1800" b="0" i="0" u="none" strike="noStrike" baseline="0" dirty="0">
                <a:latin typeface="CIDFont+F4"/>
              </a:rPr>
              <a:t>ndividua i principi fondamentali cui deve attenersi il Gestore nell’organizzazione del Servizio 2. individua standard di qualità del servizio che il Gestore si impegna a rispettare 3. definisce inoltre il rapporto tra il Gestore e gli Utenti per quanto riguarda i diritti di partecipazione ed informazione 4. Stabilisce le procedure di reclamo 5. definisce la misura degli indennizzi</a:t>
            </a:r>
            <a:endParaRPr lang="it-IT" dirty="0"/>
          </a:p>
        </p:txBody>
      </p:sp>
    </p:spTree>
    <p:extLst>
      <p:ext uri="{BB962C8B-B14F-4D97-AF65-F5344CB8AC3E}">
        <p14:creationId xmlns:p14="http://schemas.microsoft.com/office/powerpoint/2010/main" val="18241064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074465-A365-0B26-5B56-414AD8006488}"/>
              </a:ext>
            </a:extLst>
          </p:cNvPr>
          <p:cNvSpPr>
            <a:spLocks noGrp="1"/>
          </p:cNvSpPr>
          <p:nvPr>
            <p:ph type="title"/>
          </p:nvPr>
        </p:nvSpPr>
        <p:spPr/>
        <p:txBody>
          <a:bodyPr/>
          <a:lstStyle/>
          <a:p>
            <a:pPr algn="ctr"/>
            <a:r>
              <a:rPr lang="it-IT" dirty="0"/>
              <a:t>AZIONI A TUTELA DELL’UTENZA</a:t>
            </a:r>
          </a:p>
        </p:txBody>
      </p:sp>
      <p:sp>
        <p:nvSpPr>
          <p:cNvPr id="3" name="Segnaposto testo 2">
            <a:extLst>
              <a:ext uri="{FF2B5EF4-FFF2-40B4-BE49-F238E27FC236}">
                <a16:creationId xmlns:a16="http://schemas.microsoft.com/office/drawing/2014/main" id="{A80B4921-1705-0DEB-F919-BBD04628532C}"/>
              </a:ext>
            </a:extLst>
          </p:cNvPr>
          <p:cNvSpPr>
            <a:spLocks noGrp="1"/>
          </p:cNvSpPr>
          <p:nvPr>
            <p:ph type="body" idx="1"/>
          </p:nvPr>
        </p:nvSpPr>
        <p:spPr/>
        <p:txBody>
          <a:bodyPr/>
          <a:lstStyle/>
          <a:p>
            <a:r>
              <a:rPr lang="it-IT" dirty="0"/>
              <a:t>PREVENZIONE</a:t>
            </a:r>
          </a:p>
        </p:txBody>
      </p:sp>
      <p:sp>
        <p:nvSpPr>
          <p:cNvPr id="4" name="Segnaposto testo 3">
            <a:extLst>
              <a:ext uri="{FF2B5EF4-FFF2-40B4-BE49-F238E27FC236}">
                <a16:creationId xmlns:a16="http://schemas.microsoft.com/office/drawing/2014/main" id="{156FA10E-87C4-AAA7-78F6-E309FEF40FEF}"/>
              </a:ext>
            </a:extLst>
          </p:cNvPr>
          <p:cNvSpPr>
            <a:spLocks noGrp="1"/>
          </p:cNvSpPr>
          <p:nvPr>
            <p:ph type="body" sz="half" idx="15"/>
          </p:nvPr>
        </p:nvSpPr>
        <p:spPr/>
        <p:txBody>
          <a:bodyPr>
            <a:normAutofit/>
          </a:bodyPr>
          <a:lstStyle/>
          <a:p>
            <a:pPr marL="342900" indent="-342900">
              <a:buAutoNum type="arabicPeriod"/>
            </a:pPr>
            <a:r>
              <a:rPr lang="it-IT" sz="1200" dirty="0"/>
              <a:t>ACQUISIRE LA CONOSCENZA DEGLI STRUMENTI VOLTI ALLA PRESERVAZIONE DELLA RISORSA IDRICA ( PIANO DI BACINO-PIANO DI TUTELA DELLE ACQUE- PIANO D’AMBITO</a:t>
            </a:r>
          </a:p>
          <a:p>
            <a:pPr marL="342900" indent="-342900">
              <a:buAutoNum type="arabicPeriod"/>
            </a:pPr>
            <a:r>
              <a:rPr lang="it-IT" sz="1200" dirty="0"/>
              <a:t>ACQUISIRE E MONITORARE L’AGGIORNAMENTO DEI PIANI EMRGENZIALI E/O DI CONTINGENZA A LIVELLO REGIONALE-PROVINCIALE E COMUNALE.</a:t>
            </a:r>
          </a:p>
          <a:p>
            <a:pPr marL="342900" indent="-342900">
              <a:buAutoNum type="arabicPeriod"/>
            </a:pPr>
            <a:endParaRPr lang="it-IT" sz="1200" dirty="0"/>
          </a:p>
        </p:txBody>
      </p:sp>
      <p:sp>
        <p:nvSpPr>
          <p:cNvPr id="5" name="Segnaposto testo 4">
            <a:extLst>
              <a:ext uri="{FF2B5EF4-FFF2-40B4-BE49-F238E27FC236}">
                <a16:creationId xmlns:a16="http://schemas.microsoft.com/office/drawing/2014/main" id="{52F2E9D6-C6BB-58D9-EEBC-B55067F0998E}"/>
              </a:ext>
            </a:extLst>
          </p:cNvPr>
          <p:cNvSpPr>
            <a:spLocks noGrp="1"/>
          </p:cNvSpPr>
          <p:nvPr>
            <p:ph type="body" sz="quarter" idx="3"/>
          </p:nvPr>
        </p:nvSpPr>
        <p:spPr/>
        <p:txBody>
          <a:bodyPr/>
          <a:lstStyle/>
          <a:p>
            <a:r>
              <a:rPr lang="it-IT" sz="2000" dirty="0"/>
              <a:t>PROGRAMMATICA</a:t>
            </a:r>
          </a:p>
        </p:txBody>
      </p:sp>
      <p:sp>
        <p:nvSpPr>
          <p:cNvPr id="6" name="Segnaposto testo 5">
            <a:extLst>
              <a:ext uri="{FF2B5EF4-FFF2-40B4-BE49-F238E27FC236}">
                <a16:creationId xmlns:a16="http://schemas.microsoft.com/office/drawing/2014/main" id="{41928114-A0CB-94EF-37B9-E757CC857407}"/>
              </a:ext>
            </a:extLst>
          </p:cNvPr>
          <p:cNvSpPr>
            <a:spLocks noGrp="1"/>
          </p:cNvSpPr>
          <p:nvPr>
            <p:ph type="body" sz="half" idx="16"/>
          </p:nvPr>
        </p:nvSpPr>
        <p:spPr/>
        <p:txBody>
          <a:bodyPr>
            <a:normAutofit/>
          </a:bodyPr>
          <a:lstStyle/>
          <a:p>
            <a:pPr marL="342900" indent="-342900">
              <a:buAutoNum type="arabicPeriod"/>
            </a:pPr>
            <a:r>
              <a:rPr lang="it-IT" sz="1200" dirty="0"/>
              <a:t>OTTENERE IN AMBITO ATO, PER MEZZO DELLA REVISIONE DELLA CARTA DEI SERVIZI, LA FUNZIONE CONSULTIVA E DI SORVEGLIANZA SULL’ATTUAZIONE DEI PROGRAMMI ELABORATI IN VISTA DELL’UTILIZZO DELLA RISORSA IDRICA </a:t>
            </a:r>
          </a:p>
          <a:p>
            <a:pPr marL="342900" indent="-342900">
              <a:buAutoNum type="arabicPeriod"/>
            </a:pPr>
            <a:r>
              <a:rPr lang="it-IT" sz="1200" dirty="0"/>
              <a:t>MONITORARE COSTANTEMENTE LO STATO DI SALUTE DELLA RISORSA IDRICA ATTRAVERSO ISTANZE AD ARPA</a:t>
            </a:r>
          </a:p>
          <a:p>
            <a:pPr marL="342900" indent="-342900">
              <a:buAutoNum type="arabicPeriod"/>
            </a:pPr>
            <a:r>
              <a:rPr lang="it-IT" sz="1200" dirty="0"/>
              <a:t>CONTROLLARE LO STATO DI AVANZAMENTO DELLE OPERE PROGRAMMATE</a:t>
            </a:r>
          </a:p>
        </p:txBody>
      </p:sp>
      <p:sp>
        <p:nvSpPr>
          <p:cNvPr id="7" name="Segnaposto testo 6">
            <a:extLst>
              <a:ext uri="{FF2B5EF4-FFF2-40B4-BE49-F238E27FC236}">
                <a16:creationId xmlns:a16="http://schemas.microsoft.com/office/drawing/2014/main" id="{1C02AE0F-7CC6-6BC4-8064-BE401A313565}"/>
              </a:ext>
            </a:extLst>
          </p:cNvPr>
          <p:cNvSpPr>
            <a:spLocks noGrp="1"/>
          </p:cNvSpPr>
          <p:nvPr>
            <p:ph type="body" sz="quarter" idx="13"/>
          </p:nvPr>
        </p:nvSpPr>
        <p:spPr/>
        <p:txBody>
          <a:bodyPr/>
          <a:lstStyle/>
          <a:p>
            <a:r>
              <a:rPr lang="it-IT" dirty="0"/>
              <a:t>EMERGENZIALE</a:t>
            </a:r>
          </a:p>
        </p:txBody>
      </p:sp>
      <p:sp>
        <p:nvSpPr>
          <p:cNvPr id="8" name="Segnaposto testo 7">
            <a:extLst>
              <a:ext uri="{FF2B5EF4-FFF2-40B4-BE49-F238E27FC236}">
                <a16:creationId xmlns:a16="http://schemas.microsoft.com/office/drawing/2014/main" id="{04E859AB-A6B2-CBD1-E122-B7FCBE302832}"/>
              </a:ext>
            </a:extLst>
          </p:cNvPr>
          <p:cNvSpPr>
            <a:spLocks noGrp="1"/>
          </p:cNvSpPr>
          <p:nvPr>
            <p:ph type="body" sz="half" idx="17"/>
          </p:nvPr>
        </p:nvSpPr>
        <p:spPr/>
        <p:txBody>
          <a:bodyPr>
            <a:normAutofit lnSpcReduction="10000"/>
          </a:bodyPr>
          <a:lstStyle/>
          <a:p>
            <a:pPr marL="342900" indent="-342900">
              <a:buFont typeface="+mj-lt"/>
              <a:buAutoNum type="arabicPeriod"/>
            </a:pPr>
            <a:r>
              <a:rPr lang="it-IT" dirty="0"/>
              <a:t>COSTITUZIONE IN MORA DEL GESTORE PER CARENZA DI MANUTENZIONE DELLA RETE ACQUEDOTTISTICA O DELL’ATTIVITA’ DI TRATTAMENTO DEI REFLUI PER IL RIUTILIZZO</a:t>
            </a:r>
          </a:p>
          <a:p>
            <a:pPr marL="342900" indent="-342900">
              <a:buFont typeface="+mj-lt"/>
              <a:buAutoNum type="arabicPeriod"/>
            </a:pPr>
            <a:r>
              <a:rPr lang="it-IT" dirty="0"/>
              <a:t>DIFFIDA AGLI ORGANI PREPOSTI PER L’INTERVENTO DELLA PROTEZIONE CIVILE IN IPOTESI EMERGENZIALI</a:t>
            </a:r>
          </a:p>
          <a:p>
            <a:pPr marL="342900" indent="-342900">
              <a:buFont typeface="+mj-lt"/>
              <a:buAutoNum type="arabicPeriod"/>
            </a:pPr>
            <a:r>
              <a:rPr lang="it-IT" sz="1400" dirty="0"/>
              <a:t>INFORMARE L’UTENZA SU POSSIBILI SCENARI CRITICI ED EDUCARE ALL’USO RESPONSABILE DELLA RISORSA IDRICA</a:t>
            </a:r>
          </a:p>
          <a:p>
            <a:pPr marL="342900" indent="-342900">
              <a:buFont typeface="+mj-lt"/>
              <a:buAutoNum type="arabicPeriod"/>
            </a:pPr>
            <a:endParaRPr lang="it-IT" dirty="0"/>
          </a:p>
          <a:p>
            <a:endParaRPr lang="it-IT" dirty="0"/>
          </a:p>
        </p:txBody>
      </p:sp>
    </p:spTree>
    <p:extLst>
      <p:ext uri="{BB962C8B-B14F-4D97-AF65-F5344CB8AC3E}">
        <p14:creationId xmlns:p14="http://schemas.microsoft.com/office/powerpoint/2010/main" val="24607696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A260A342-8E3F-60BD-90B9-B336AC9A77F3}"/>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l="7129" t="9908" r="6403" b="11745"/>
          <a:stretch/>
        </p:blipFill>
        <p:spPr>
          <a:xfrm>
            <a:off x="7675805" y="596899"/>
            <a:ext cx="3677330" cy="3581696"/>
          </a:xfrm>
          <a:prstGeom prst="rect">
            <a:avLst/>
          </a:prstGeom>
          <a:ln>
            <a:noFill/>
          </a:ln>
          <a:effectLst>
            <a:softEdge rad="112500"/>
          </a:effectLst>
        </p:spPr>
      </p:pic>
      <p:pic>
        <p:nvPicPr>
          <p:cNvPr id="4" name="Immagine 3">
            <a:extLst>
              <a:ext uri="{FF2B5EF4-FFF2-40B4-BE49-F238E27FC236}">
                <a16:creationId xmlns:a16="http://schemas.microsoft.com/office/drawing/2014/main" id="{04ED45A0-67C4-C004-5B71-D43BCB68E09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38865" y="939283"/>
            <a:ext cx="3862262" cy="1234181"/>
          </a:xfrm>
          <a:prstGeom prst="rect">
            <a:avLst/>
          </a:prstGeom>
        </p:spPr>
      </p:pic>
      <p:sp>
        <p:nvSpPr>
          <p:cNvPr id="5" name="Ovale 4">
            <a:extLst>
              <a:ext uri="{FF2B5EF4-FFF2-40B4-BE49-F238E27FC236}">
                <a16:creationId xmlns:a16="http://schemas.microsoft.com/office/drawing/2014/main" id="{78D6F3C9-9026-9A19-1EA4-C2EE2EE2B76F}"/>
              </a:ext>
            </a:extLst>
          </p:cNvPr>
          <p:cNvSpPr/>
          <p:nvPr/>
        </p:nvSpPr>
        <p:spPr>
          <a:xfrm>
            <a:off x="600075" y="2781300"/>
            <a:ext cx="3916121" cy="34099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n w="22225">
                  <a:solidFill>
                    <a:schemeClr val="accent2"/>
                  </a:solidFill>
                  <a:prstDash val="solid"/>
                </a:ln>
                <a:solidFill>
                  <a:schemeClr val="accent2">
                    <a:lumMod val="40000"/>
                    <a:lumOff val="60000"/>
                  </a:schemeClr>
                </a:solidFill>
              </a:rPr>
              <a:t>SPORTELLO OPERATIVO </a:t>
            </a:r>
          </a:p>
          <a:p>
            <a:pPr algn="ctr"/>
            <a:r>
              <a:rPr lang="it-IT" b="1" dirty="0">
                <a:ln w="22225">
                  <a:solidFill>
                    <a:schemeClr val="accent2"/>
                  </a:solidFill>
                  <a:prstDash val="solid"/>
                </a:ln>
                <a:solidFill>
                  <a:schemeClr val="accent2">
                    <a:lumMod val="40000"/>
                    <a:lumOff val="60000"/>
                  </a:schemeClr>
                </a:solidFill>
              </a:rPr>
              <a:t>VIA RIVAROLA N.17</a:t>
            </a:r>
          </a:p>
          <a:p>
            <a:pPr algn="ctr"/>
            <a:r>
              <a:rPr lang="it-IT" b="1" dirty="0">
                <a:ln w="22225">
                  <a:solidFill>
                    <a:schemeClr val="accent2"/>
                  </a:solidFill>
                  <a:prstDash val="solid"/>
                </a:ln>
                <a:solidFill>
                  <a:schemeClr val="accent2">
                    <a:lumMod val="40000"/>
                    <a:lumOff val="60000"/>
                  </a:schemeClr>
                </a:solidFill>
              </a:rPr>
              <a:t>CHIAVARI</a:t>
            </a:r>
          </a:p>
          <a:p>
            <a:pPr algn="ctr"/>
            <a:r>
              <a:rPr lang="it-IT" b="1" dirty="0">
                <a:ln w="22225">
                  <a:solidFill>
                    <a:schemeClr val="accent2"/>
                  </a:solidFill>
                  <a:prstDash val="solid"/>
                </a:ln>
                <a:solidFill>
                  <a:schemeClr val="accent2">
                    <a:lumMod val="40000"/>
                    <a:lumOff val="60000"/>
                  </a:schemeClr>
                </a:solidFill>
              </a:rPr>
              <a:t>ORARI : MART.-GIOV. ORE 14.30-18.00</a:t>
            </a:r>
          </a:p>
          <a:p>
            <a:pPr algn="ctr"/>
            <a:r>
              <a:rPr lang="it-IT" b="1" dirty="0">
                <a:ln w="22225">
                  <a:solidFill>
                    <a:schemeClr val="accent2"/>
                  </a:solidFill>
                  <a:prstDash val="solid"/>
                </a:ln>
                <a:solidFill>
                  <a:schemeClr val="accent2">
                    <a:lumMod val="40000"/>
                    <a:lumOff val="60000"/>
                  </a:schemeClr>
                </a:solidFill>
              </a:rPr>
              <a:t>TEL : 3334006132</a:t>
            </a:r>
          </a:p>
        </p:txBody>
      </p:sp>
      <p:sp>
        <p:nvSpPr>
          <p:cNvPr id="6" name="Ovale 5">
            <a:extLst>
              <a:ext uri="{FF2B5EF4-FFF2-40B4-BE49-F238E27FC236}">
                <a16:creationId xmlns:a16="http://schemas.microsoft.com/office/drawing/2014/main" id="{06C5B702-E6A1-CF7C-A6FB-6F0048B80EA9}"/>
              </a:ext>
            </a:extLst>
          </p:cNvPr>
          <p:cNvSpPr/>
          <p:nvPr/>
        </p:nvSpPr>
        <p:spPr>
          <a:xfrm>
            <a:off x="7991475" y="4467225"/>
            <a:ext cx="4067175" cy="22193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n w="22225">
                  <a:solidFill>
                    <a:schemeClr val="accent2"/>
                  </a:solidFill>
                  <a:prstDash val="solid"/>
                </a:ln>
                <a:solidFill>
                  <a:schemeClr val="accent2">
                    <a:lumMod val="40000"/>
                    <a:lumOff val="60000"/>
                  </a:schemeClr>
                </a:solidFill>
              </a:rPr>
              <a:t>SPORTELLO OPERATIVO</a:t>
            </a:r>
          </a:p>
          <a:p>
            <a:pPr algn="ctr"/>
            <a:r>
              <a:rPr lang="it-IT" b="1" dirty="0">
                <a:ln w="22225">
                  <a:solidFill>
                    <a:schemeClr val="accent2"/>
                  </a:solidFill>
                  <a:prstDash val="solid"/>
                </a:ln>
                <a:solidFill>
                  <a:schemeClr val="accent2">
                    <a:lumMod val="40000"/>
                    <a:lumOff val="60000"/>
                  </a:schemeClr>
                </a:solidFill>
              </a:rPr>
              <a:t>VIALE ROMA 6/1</a:t>
            </a:r>
          </a:p>
          <a:p>
            <a:pPr algn="ctr"/>
            <a:r>
              <a:rPr lang="it-IT" b="1" dirty="0">
                <a:ln w="22225">
                  <a:solidFill>
                    <a:schemeClr val="accent2"/>
                  </a:solidFill>
                  <a:prstDash val="solid"/>
                </a:ln>
                <a:solidFill>
                  <a:schemeClr val="accent2">
                    <a:lumMod val="40000"/>
                    <a:lumOff val="60000"/>
                  </a:schemeClr>
                </a:solidFill>
              </a:rPr>
              <a:t>SESTRI LEVANTE </a:t>
            </a:r>
          </a:p>
          <a:p>
            <a:pPr algn="ctr"/>
            <a:r>
              <a:rPr lang="it-IT" b="1" dirty="0">
                <a:ln w="22225">
                  <a:solidFill>
                    <a:schemeClr val="accent2"/>
                  </a:solidFill>
                  <a:prstDash val="solid"/>
                </a:ln>
                <a:solidFill>
                  <a:schemeClr val="accent2">
                    <a:lumMod val="40000"/>
                    <a:lumOff val="60000"/>
                  </a:schemeClr>
                </a:solidFill>
              </a:rPr>
              <a:t>TEL :</a:t>
            </a:r>
            <a:r>
              <a:rPr lang="it-IT" dirty="0"/>
              <a:t> </a:t>
            </a:r>
            <a:r>
              <a:rPr lang="it-IT" sz="1800" b="1" dirty="0">
                <a:ln w="22225">
                  <a:solidFill>
                    <a:schemeClr val="accent2"/>
                  </a:solidFill>
                  <a:prstDash val="solid"/>
                </a:ln>
                <a:solidFill>
                  <a:schemeClr val="accent2">
                    <a:lumMod val="40000"/>
                    <a:lumOff val="60000"/>
                  </a:schemeClr>
                </a:solidFill>
                <a:latin typeface="Calibri" panose="020F0502020204030204" pitchFamily="34" charset="0"/>
                <a:ea typeface="Calibri" panose="020F0502020204030204" pitchFamily="34" charset="0"/>
              </a:rPr>
              <a:t>3517337252</a:t>
            </a:r>
          </a:p>
          <a:p>
            <a:pPr algn="ctr"/>
            <a:r>
              <a:rPr lang="it-IT" b="1" dirty="0">
                <a:ln w="22225">
                  <a:solidFill>
                    <a:schemeClr val="accent2"/>
                  </a:solidFill>
                  <a:prstDash val="solid"/>
                </a:ln>
                <a:solidFill>
                  <a:schemeClr val="accent2">
                    <a:lumMod val="40000"/>
                    <a:lumOff val="60000"/>
                  </a:schemeClr>
                </a:solidFill>
                <a:latin typeface="Calibri" panose="020F0502020204030204" pitchFamily="34" charset="0"/>
                <a:ea typeface="Calibri" panose="020F0502020204030204" pitchFamily="34" charset="0"/>
              </a:rPr>
              <a:t>EMAIL : </a:t>
            </a:r>
            <a:r>
              <a:rPr lang="it-IT" sz="1600" b="1" dirty="0">
                <a:ln w="22225">
                  <a:solidFill>
                    <a:schemeClr val="accent2"/>
                  </a:solidFill>
                  <a:prstDash val="solid"/>
                </a:ln>
                <a:solidFill>
                  <a:schemeClr val="accent2">
                    <a:lumMod val="40000"/>
                    <a:lumOff val="60000"/>
                  </a:schemeClr>
                </a:solidFill>
                <a:latin typeface="Calibri" panose="020F0502020204030204" pitchFamily="34" charset="0"/>
                <a:ea typeface="Calibri" panose="020F0502020204030204" pitchFamily="34" charset="0"/>
              </a:rPr>
              <a:t>ONDALIGURE.CA@GMAIL.COM</a:t>
            </a:r>
            <a:endParaRPr lang="it-IT" sz="1600" dirty="0"/>
          </a:p>
        </p:txBody>
      </p:sp>
    </p:spTree>
    <p:extLst>
      <p:ext uri="{BB962C8B-B14F-4D97-AF65-F5344CB8AC3E}">
        <p14:creationId xmlns:p14="http://schemas.microsoft.com/office/powerpoint/2010/main" val="1074365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BD25C5-0CC7-93F8-E39C-24CFBECB39AD}"/>
              </a:ext>
            </a:extLst>
          </p:cNvPr>
          <p:cNvSpPr>
            <a:spLocks noGrp="1"/>
          </p:cNvSpPr>
          <p:nvPr>
            <p:ph type="title"/>
          </p:nvPr>
        </p:nvSpPr>
        <p:spPr/>
        <p:txBody>
          <a:bodyPr/>
          <a:lstStyle/>
          <a:p>
            <a:pPr algn="ctr"/>
            <a:r>
              <a:rPr lang="it-IT" b="0" i="0" cap="all" dirty="0">
                <a:solidFill>
                  <a:srgbClr val="FFFF00"/>
                </a:solidFill>
                <a:effectLst/>
                <a:latin typeface="Fira Sans Condensed" panose="020B0604020202020204" pitchFamily="34" charset="0"/>
              </a:rPr>
              <a:t>LE STATISTICHE DELL’ISTAT SULL’ACQUA - ANNI 2020-2022</a:t>
            </a:r>
            <a:br>
              <a:rPr lang="it-IT" b="0" i="0" cap="all" dirty="0">
                <a:solidFill>
                  <a:srgbClr val="FFFF00"/>
                </a:solidFill>
                <a:effectLst/>
                <a:latin typeface="Fira Sans Condensed" panose="020B0604020202020204" pitchFamily="34" charset="0"/>
              </a:rPr>
            </a:br>
            <a:endParaRPr lang="it-IT" dirty="0">
              <a:solidFill>
                <a:srgbClr val="FFFF00"/>
              </a:solidFill>
            </a:endParaRPr>
          </a:p>
        </p:txBody>
      </p:sp>
      <p:sp>
        <p:nvSpPr>
          <p:cNvPr id="3" name="Segnaposto contenuto 2">
            <a:extLst>
              <a:ext uri="{FF2B5EF4-FFF2-40B4-BE49-F238E27FC236}">
                <a16:creationId xmlns:a16="http://schemas.microsoft.com/office/drawing/2014/main" id="{D595A990-6E2C-E72E-8D6B-0F989D0C0548}"/>
              </a:ext>
            </a:extLst>
          </p:cNvPr>
          <p:cNvSpPr>
            <a:spLocks noGrp="1"/>
          </p:cNvSpPr>
          <p:nvPr>
            <p:ph idx="1"/>
          </p:nvPr>
        </p:nvSpPr>
        <p:spPr>
          <a:xfrm>
            <a:off x="1121790" y="1770114"/>
            <a:ext cx="8814941" cy="4988905"/>
          </a:xfrm>
        </p:spPr>
        <p:txBody>
          <a:bodyPr>
            <a:normAutofit fontScale="92500" lnSpcReduction="10000"/>
          </a:bodyPr>
          <a:lstStyle/>
          <a:p>
            <a:pPr algn="l"/>
            <a:r>
              <a:rPr lang="it-IT" sz="2100" b="0" i="0" dirty="0">
                <a:solidFill>
                  <a:srgbClr val="FFFF00"/>
                </a:solidFill>
                <a:effectLst/>
                <a:latin typeface="Fira Sans" panose="020B0604020202020204" pitchFamily="34" charset="0"/>
              </a:rPr>
              <a:t>Nel 2020 operano in Italia 2.391 gestori di servizi idrici, 161 in meno rispetto al 2018, ma la gestione è ancora fortemente frammentata.</a:t>
            </a:r>
          </a:p>
          <a:p>
            <a:pPr algn="l"/>
            <a:r>
              <a:rPr lang="it-IT" sz="2100" b="0" i="0" dirty="0">
                <a:solidFill>
                  <a:srgbClr val="FFFF00"/>
                </a:solidFill>
                <a:effectLst/>
                <a:latin typeface="Fira Sans" panose="020B0604020202020204" pitchFamily="34" charset="0"/>
              </a:rPr>
              <a:t>Nel 2020 sono erogati ogni giorno per gli usi autorizzati 215 litri di acqua potabile per abitante nelle reti comunali di distribuzione.</a:t>
            </a:r>
          </a:p>
          <a:p>
            <a:pPr algn="l"/>
            <a:r>
              <a:rPr lang="it-IT" sz="2100" b="0" i="0" dirty="0">
                <a:solidFill>
                  <a:srgbClr val="FFFF00"/>
                </a:solidFill>
                <a:effectLst/>
                <a:latin typeface="Fira Sans" panose="020B0604020202020204" pitchFamily="34" charset="0"/>
              </a:rPr>
              <a:t>Nel 2021 sono adottate misure di razionamento dell’acqua in 15 comuni capoluogo di provincia/città metropolitana (erano 11 nel 2020), due anche nel Centro-Nord.</a:t>
            </a:r>
          </a:p>
          <a:p>
            <a:pPr algn="l"/>
            <a:r>
              <a:rPr lang="it-IT" sz="2100" b="0" i="0" dirty="0">
                <a:solidFill>
                  <a:srgbClr val="FFFF00"/>
                </a:solidFill>
                <a:effectLst/>
                <a:latin typeface="Fira Sans" panose="020B0604020202020204" pitchFamily="34" charset="0"/>
              </a:rPr>
              <a:t>Nel 2020, 6,7 milioni di residenti non sono allacciati alla rete fognaria pubblica.</a:t>
            </a:r>
          </a:p>
          <a:p>
            <a:pPr algn="l">
              <a:buFont typeface="Arial" panose="020B0604020202020204" pitchFamily="34" charset="0"/>
              <a:buChar char="•"/>
            </a:pPr>
            <a:r>
              <a:rPr lang="it-IT" sz="2100" b="1" i="0" dirty="0">
                <a:solidFill>
                  <a:srgbClr val="FFFF00"/>
                </a:solidFill>
                <a:effectLst/>
                <a:latin typeface="Fira Sans" panose="020B0604020202020204" pitchFamily="34" charset="0"/>
              </a:rPr>
              <a:t>718,8</a:t>
            </a:r>
            <a:r>
              <a:rPr lang="it-IT" sz="2100" b="0" i="0" dirty="0">
                <a:solidFill>
                  <a:srgbClr val="FFFF00"/>
                </a:solidFill>
                <a:effectLst/>
                <a:latin typeface="Fira Sans" panose="020B0604020202020204" pitchFamily="34" charset="0"/>
              </a:rPr>
              <a:t> I millimetri di precipitazione totale annua registrata in media nei 24 capoluoghi di regione/città metropolitana</a:t>
            </a:r>
          </a:p>
          <a:p>
            <a:pPr algn="l">
              <a:buFont typeface="Arial" panose="020B0604020202020204" pitchFamily="34" charset="0"/>
              <a:buChar char="•"/>
            </a:pPr>
            <a:r>
              <a:rPr lang="it-IT" sz="2100" b="1" i="0" dirty="0">
                <a:solidFill>
                  <a:srgbClr val="FFFF00"/>
                </a:solidFill>
                <a:effectLst/>
                <a:latin typeface="Fira Sans" panose="020B0604020202020204" pitchFamily="34" charset="0"/>
              </a:rPr>
              <a:t>29,4%</a:t>
            </a:r>
            <a:r>
              <a:rPr lang="it-IT" sz="2100" b="0" i="0" dirty="0">
                <a:solidFill>
                  <a:srgbClr val="FFFF00"/>
                </a:solidFill>
                <a:effectLst/>
                <a:latin typeface="Fira Sans" panose="020B0604020202020204" pitchFamily="34" charset="0"/>
              </a:rPr>
              <a:t> La quota di famiglie che nel 2022 non si fidano a bere acqua di rubinetto</a:t>
            </a:r>
          </a:p>
          <a:p>
            <a:pPr algn="l">
              <a:buFont typeface="Arial" panose="020B0604020202020204" pitchFamily="34" charset="0"/>
              <a:buChar char="•"/>
            </a:pPr>
            <a:r>
              <a:rPr lang="it-IT" sz="2100" b="1" i="0" dirty="0">
                <a:solidFill>
                  <a:srgbClr val="FFFF00"/>
                </a:solidFill>
                <a:effectLst/>
                <a:latin typeface="Fira Sans" panose="020B0604020202020204" pitchFamily="34" charset="0"/>
              </a:rPr>
              <a:t>296</a:t>
            </a:r>
            <a:r>
              <a:rPr lang="it-IT" sz="2100" b="0" i="0" dirty="0">
                <a:solidFill>
                  <a:srgbClr val="FFFF00"/>
                </a:solidFill>
                <a:effectLst/>
                <a:latin typeface="Fira Sans" panose="020B0604020202020204" pitchFamily="34" charset="0"/>
              </a:rPr>
              <a:t> I comuni senza servizio pubblico di depurazione delle acque reflue urbane</a:t>
            </a:r>
          </a:p>
          <a:p>
            <a:pPr algn="l">
              <a:buFont typeface="Arial" panose="020B0604020202020204" pitchFamily="34" charset="0"/>
              <a:buChar char="•"/>
            </a:pPr>
            <a:endParaRPr lang="it-IT" sz="2100" b="0" i="0" dirty="0">
              <a:solidFill>
                <a:srgbClr val="FFFF00"/>
              </a:solidFill>
              <a:effectLst/>
              <a:latin typeface="Fira Sans" panose="020B0604020202020204" pitchFamily="34" charset="0"/>
            </a:endParaRPr>
          </a:p>
          <a:p>
            <a:endParaRPr lang="it-IT" dirty="0"/>
          </a:p>
        </p:txBody>
      </p:sp>
    </p:spTree>
    <p:extLst>
      <p:ext uri="{BB962C8B-B14F-4D97-AF65-F5344CB8AC3E}">
        <p14:creationId xmlns:p14="http://schemas.microsoft.com/office/powerpoint/2010/main" val="906664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698E11-F0F4-3842-5386-4F1D4798CA3E}"/>
              </a:ext>
            </a:extLst>
          </p:cNvPr>
          <p:cNvSpPr>
            <a:spLocks noGrp="1"/>
          </p:cNvSpPr>
          <p:nvPr>
            <p:ph type="title"/>
          </p:nvPr>
        </p:nvSpPr>
        <p:spPr>
          <a:solidFill>
            <a:srgbClr val="FFFF00"/>
          </a:solidFill>
          <a:ln>
            <a:solidFill>
              <a:schemeClr val="accent1">
                <a:lumMod val="75000"/>
              </a:schemeClr>
            </a:solidFill>
          </a:ln>
        </p:spPr>
        <p:txBody>
          <a:bodyPr/>
          <a:lstStyle/>
          <a:p>
            <a:pPr algn="ctr"/>
            <a:r>
              <a:rPr lang="it-IT" dirty="0">
                <a:solidFill>
                  <a:schemeClr val="accent1">
                    <a:lumMod val="75000"/>
                  </a:schemeClr>
                </a:solidFill>
              </a:rPr>
              <a:t>LE FONTI NORMATIVE</a:t>
            </a:r>
          </a:p>
        </p:txBody>
      </p:sp>
      <p:sp>
        <p:nvSpPr>
          <p:cNvPr id="3" name="Segnaposto contenuto 2">
            <a:extLst>
              <a:ext uri="{FF2B5EF4-FFF2-40B4-BE49-F238E27FC236}">
                <a16:creationId xmlns:a16="http://schemas.microsoft.com/office/drawing/2014/main" id="{0477A4C6-97CD-2F53-B8D3-6585D12CA5BF}"/>
              </a:ext>
            </a:extLst>
          </p:cNvPr>
          <p:cNvSpPr>
            <a:spLocks noGrp="1"/>
          </p:cNvSpPr>
          <p:nvPr>
            <p:ph sz="half" idx="1"/>
          </p:nvPr>
        </p:nvSpPr>
        <p:spPr>
          <a:solidFill>
            <a:schemeClr val="accent2"/>
          </a:solidFill>
        </p:spPr>
        <p:txBody>
          <a:bodyPr/>
          <a:lstStyle/>
          <a:p>
            <a:pPr algn="ctr"/>
            <a:r>
              <a:rPr lang="it-IT" sz="2400" dirty="0">
                <a:solidFill>
                  <a:schemeClr val="accent5">
                    <a:lumMod val="75000"/>
                  </a:schemeClr>
                </a:solidFill>
              </a:rPr>
              <a:t>NORMATIVA UE</a:t>
            </a:r>
          </a:p>
          <a:p>
            <a:pPr algn="just"/>
            <a:r>
              <a:rPr lang="it-IT" b="1" dirty="0"/>
              <a:t>DIRETTIVA QUADRO 2000/60 SULLE </a:t>
            </a:r>
            <a:r>
              <a:rPr lang="it-IT" b="1" dirty="0">
                <a:latin typeface="+mn-lt"/>
              </a:rPr>
              <a:t>ACQUE</a:t>
            </a:r>
          </a:p>
          <a:p>
            <a:pPr algn="just"/>
            <a:r>
              <a:rPr lang="it-IT" b="1" dirty="0">
                <a:latin typeface="+mn-lt"/>
              </a:rPr>
              <a:t>IL PIANO PER LA SALVAGUARDIA DELLE RISORSE IDRICHE EUROPEE ( 15 NOVEMBRE 2015)</a:t>
            </a:r>
          </a:p>
          <a:p>
            <a:pPr algn="just"/>
            <a:r>
              <a:rPr lang="it-IT" b="1" dirty="0">
                <a:latin typeface="+mn-lt"/>
              </a:rPr>
              <a:t>DIRETTIVA 2020/2184 </a:t>
            </a:r>
            <a:r>
              <a:rPr lang="it-IT" b="1" i="0" dirty="0">
                <a:effectLst/>
                <a:latin typeface="+mn-lt"/>
              </a:rPr>
              <a:t>concernente la qualità delle acque destinate al consumo umano</a:t>
            </a:r>
            <a:endParaRPr lang="it-IT" b="1" dirty="0">
              <a:latin typeface="+mn-lt"/>
            </a:endParaRPr>
          </a:p>
          <a:p>
            <a:pPr algn="just"/>
            <a:r>
              <a:rPr lang="it-IT" b="1" dirty="0">
                <a:latin typeface="+mn-lt"/>
              </a:rPr>
              <a:t>REGOLAMENTO 2020/741 in tema di riutilizzo dell’acqua</a:t>
            </a:r>
          </a:p>
          <a:p>
            <a:pPr algn="just"/>
            <a:endParaRPr lang="it-IT" dirty="0"/>
          </a:p>
          <a:p>
            <a:pPr algn="just"/>
            <a:endParaRPr lang="it-IT" dirty="0"/>
          </a:p>
        </p:txBody>
      </p:sp>
      <p:sp>
        <p:nvSpPr>
          <p:cNvPr id="4" name="Segnaposto contenuto 3">
            <a:extLst>
              <a:ext uri="{FF2B5EF4-FFF2-40B4-BE49-F238E27FC236}">
                <a16:creationId xmlns:a16="http://schemas.microsoft.com/office/drawing/2014/main" id="{4A870771-33AC-2D9F-B6FC-0BEC616092D7}"/>
              </a:ext>
            </a:extLst>
          </p:cNvPr>
          <p:cNvSpPr>
            <a:spLocks noGrp="1"/>
          </p:cNvSpPr>
          <p:nvPr>
            <p:ph sz="half" idx="2"/>
          </p:nvPr>
        </p:nvSpPr>
        <p:spPr>
          <a:solidFill>
            <a:schemeClr val="accent2"/>
          </a:solidFill>
        </p:spPr>
        <p:txBody>
          <a:bodyPr>
            <a:normAutofit/>
          </a:bodyPr>
          <a:lstStyle/>
          <a:p>
            <a:pPr algn="ctr"/>
            <a:r>
              <a:rPr lang="it-IT" sz="2400" dirty="0">
                <a:solidFill>
                  <a:srgbClr val="0070C0"/>
                </a:solidFill>
              </a:rPr>
              <a:t>NORMATIVA NAZIONALE</a:t>
            </a:r>
          </a:p>
          <a:p>
            <a:pPr marL="0" indent="0" algn="ctr">
              <a:buNone/>
            </a:pPr>
            <a:r>
              <a:rPr lang="it-IT" sz="2000" b="1" dirty="0"/>
              <a:t>TESTO UNICO AMBIENTALE</a:t>
            </a:r>
          </a:p>
          <a:p>
            <a:pPr marL="0" indent="0" algn="ctr">
              <a:buNone/>
            </a:pPr>
            <a:r>
              <a:rPr lang="it-IT" sz="2000" b="1" dirty="0"/>
              <a:t>(D.LGS N.152/2006 ARTT. 53-121 )</a:t>
            </a:r>
          </a:p>
          <a:p>
            <a:pPr algn="ctr"/>
            <a:r>
              <a:rPr lang="it-IT" sz="2000" b="1" dirty="0"/>
              <a:t>CODICE DELLA PROTEZIONE CIVILE</a:t>
            </a:r>
          </a:p>
          <a:p>
            <a:pPr marL="0" indent="0" algn="ctr">
              <a:buNone/>
            </a:pPr>
            <a:r>
              <a:rPr lang="it-IT" sz="2000" b="1" dirty="0"/>
              <a:t>( D.LGS N.1/2018 )</a:t>
            </a:r>
          </a:p>
          <a:p>
            <a:pPr algn="ctr"/>
            <a:r>
              <a:rPr lang="it-IT" sz="2000" b="1" dirty="0"/>
              <a:t>DECRETO SICCITA’ 2023</a:t>
            </a:r>
          </a:p>
          <a:p>
            <a:pPr algn="ctr"/>
            <a:r>
              <a:rPr lang="it-IT" sz="2000" b="1" dirty="0"/>
              <a:t>DELIBERAZIONE ARERA 917/2017/R/IDR</a:t>
            </a:r>
          </a:p>
        </p:txBody>
      </p:sp>
    </p:spTree>
    <p:extLst>
      <p:ext uri="{BB962C8B-B14F-4D97-AF65-F5344CB8AC3E}">
        <p14:creationId xmlns:p14="http://schemas.microsoft.com/office/powerpoint/2010/main" val="733171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25A046-5C81-9C42-350F-50C698192028}"/>
              </a:ext>
            </a:extLst>
          </p:cNvPr>
          <p:cNvSpPr>
            <a:spLocks noGrp="1"/>
          </p:cNvSpPr>
          <p:nvPr>
            <p:ph type="title"/>
          </p:nvPr>
        </p:nvSpPr>
        <p:spPr/>
        <p:txBody>
          <a:bodyPr/>
          <a:lstStyle/>
          <a:p>
            <a:pPr algn="ctr"/>
            <a:r>
              <a:rPr lang="it-IT" dirty="0"/>
              <a:t>LE AUTORITA’ DI BACINO DISTRETTUALE ART.63 T.U.A.</a:t>
            </a:r>
          </a:p>
        </p:txBody>
      </p:sp>
      <p:sp>
        <p:nvSpPr>
          <p:cNvPr id="3" name="Segnaposto contenuto 2">
            <a:extLst>
              <a:ext uri="{FF2B5EF4-FFF2-40B4-BE49-F238E27FC236}">
                <a16:creationId xmlns:a16="http://schemas.microsoft.com/office/drawing/2014/main" id="{86470BFD-B0CB-6280-B23B-2C052A0E5131}"/>
              </a:ext>
            </a:extLst>
          </p:cNvPr>
          <p:cNvSpPr>
            <a:spLocks noGrp="1"/>
          </p:cNvSpPr>
          <p:nvPr>
            <p:ph sz="half" idx="1"/>
          </p:nvPr>
        </p:nvSpPr>
        <p:spPr/>
        <p:txBody>
          <a:bodyPr/>
          <a:lstStyle/>
          <a:p>
            <a:pPr marL="0" indent="0">
              <a:buNone/>
            </a:pPr>
            <a:r>
              <a:rPr lang="it-IT" dirty="0"/>
              <a:t>ATTIVITA’ DI PIANIFICAZIONE E DI ATTUAZIONE ( ART. 56 T.U.A. )</a:t>
            </a:r>
          </a:p>
          <a:p>
            <a:pPr marL="0" indent="0">
              <a:buNone/>
            </a:pPr>
            <a:r>
              <a:rPr lang="it-IT" dirty="0"/>
              <a:t>LETT.H : &lt;&lt; </a:t>
            </a:r>
            <a:r>
              <a:rPr lang="it-IT" b="0" i="0" dirty="0">
                <a:effectLst/>
                <a:latin typeface="Tahoma" panose="020B0604030504040204" pitchFamily="34" charset="0"/>
              </a:rPr>
              <a:t>la razionale utilizzazione delle risorse idriche superficiali e profonde, con una efficiente rete idraulica, irrigua ed idrica, garantendo, comunque, che l'insieme delle derivazioni non pregiudichi il minimo deflusso vitale negli alvei sottesi nonché la polizia delle acque &gt;&gt;</a:t>
            </a:r>
          </a:p>
          <a:p>
            <a:pPr marL="0" indent="0">
              <a:buNone/>
            </a:pPr>
            <a:r>
              <a:rPr lang="it-IT" dirty="0">
                <a:latin typeface="Tahoma" panose="020B0604030504040204" pitchFamily="34" charset="0"/>
              </a:rPr>
              <a:t>LETT.L : &lt;&lt;</a:t>
            </a:r>
            <a:r>
              <a:rPr lang="it-IT" b="0" i="0" dirty="0">
                <a:effectLst/>
                <a:latin typeface="Tahoma" panose="020B0604030504040204" pitchFamily="34" charset="0"/>
              </a:rPr>
              <a:t>la manutenzione ordinaria e straordinaria delle opere e degli impianti nel settore e la conservazione dei beni &gt;&gt;</a:t>
            </a:r>
            <a:endParaRPr lang="it-IT" dirty="0"/>
          </a:p>
          <a:p>
            <a:pPr marL="0" indent="0">
              <a:buNone/>
            </a:pPr>
            <a:endParaRPr lang="it-IT" dirty="0"/>
          </a:p>
        </p:txBody>
      </p:sp>
      <p:sp>
        <p:nvSpPr>
          <p:cNvPr id="4" name="Segnaposto contenuto 3">
            <a:extLst>
              <a:ext uri="{FF2B5EF4-FFF2-40B4-BE49-F238E27FC236}">
                <a16:creationId xmlns:a16="http://schemas.microsoft.com/office/drawing/2014/main" id="{24644189-389E-FB11-B528-7889F1691CF4}"/>
              </a:ext>
            </a:extLst>
          </p:cNvPr>
          <p:cNvSpPr>
            <a:spLocks noGrp="1"/>
          </p:cNvSpPr>
          <p:nvPr>
            <p:ph sz="half" idx="2"/>
          </p:nvPr>
        </p:nvSpPr>
        <p:spPr/>
        <p:txBody>
          <a:bodyPr/>
          <a:lstStyle/>
          <a:p>
            <a:r>
              <a:rPr lang="it-IT" dirty="0"/>
              <a:t>ATTI DI INDIRIZZO, COORDINAMENTO E PIANIFICAZIONE DELLE AUTORITA’ DI BACINO DEMANDATE ALLA CONFERENZA ISTITUZIONALE PERMANENTE.</a:t>
            </a:r>
          </a:p>
          <a:p>
            <a:endParaRPr lang="it-IT" dirty="0"/>
          </a:p>
          <a:p>
            <a:r>
              <a:rPr lang="it-IT" dirty="0"/>
              <a:t>SISTEMA DEFICITARIO PER LA MANCANZA DI INSERIMENTO NEI PIANI DI BACINO DI PROGRAMMAZIONI PER IL FATTORE DI RISCHIO – SICCITA’</a:t>
            </a:r>
          </a:p>
        </p:txBody>
      </p:sp>
    </p:spTree>
    <p:extLst>
      <p:ext uri="{BB962C8B-B14F-4D97-AF65-F5344CB8AC3E}">
        <p14:creationId xmlns:p14="http://schemas.microsoft.com/office/powerpoint/2010/main" val="3751335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886265-7146-138A-BB6E-8CC273BDFCC3}"/>
              </a:ext>
            </a:extLst>
          </p:cNvPr>
          <p:cNvSpPr>
            <a:spLocks noGrp="1"/>
          </p:cNvSpPr>
          <p:nvPr>
            <p:ph type="title"/>
          </p:nvPr>
        </p:nvSpPr>
        <p:spPr/>
        <p:txBody>
          <a:bodyPr/>
          <a:lstStyle/>
          <a:p>
            <a:pPr algn="ctr"/>
            <a:r>
              <a:rPr lang="it-IT" dirty="0"/>
              <a:t>ART. 65 T.U.A.</a:t>
            </a:r>
          </a:p>
        </p:txBody>
      </p:sp>
      <p:sp>
        <p:nvSpPr>
          <p:cNvPr id="3" name="Segnaposto contenuto 2">
            <a:extLst>
              <a:ext uri="{FF2B5EF4-FFF2-40B4-BE49-F238E27FC236}">
                <a16:creationId xmlns:a16="http://schemas.microsoft.com/office/drawing/2014/main" id="{2F012A89-F58C-2EE0-569D-8205C3DBEA94}"/>
              </a:ext>
            </a:extLst>
          </p:cNvPr>
          <p:cNvSpPr>
            <a:spLocks noGrp="1"/>
          </p:cNvSpPr>
          <p:nvPr>
            <p:ph idx="1"/>
          </p:nvPr>
        </p:nvSpPr>
        <p:spPr>
          <a:xfrm>
            <a:off x="989815" y="1331259"/>
            <a:ext cx="9061020" cy="5182663"/>
          </a:xfrm>
        </p:spPr>
        <p:txBody>
          <a:bodyPr>
            <a:normAutofit lnSpcReduction="10000"/>
          </a:bodyPr>
          <a:lstStyle/>
          <a:p>
            <a:r>
              <a:rPr lang="it-IT" b="0" i="0" dirty="0">
                <a:effectLst/>
                <a:latin typeface="Tahoma" panose="020B0604030504040204" pitchFamily="34" charset="0"/>
              </a:rPr>
              <a:t>Il Piano di bacino, ha valore di piano territoriale di settore ed è lo strumento conoscitivo, normativo e tecnico-operativo mediante il quale sono pianificate e programmate le azioni e le norme d'uso finalizzate alla conservazione, alla difesa e alla valorizzazione del suolo ed alla corretta utilizzazione della acque, sulla base delle caratteristiche fisiche ed ambientali del territorio interessato……..</a:t>
            </a:r>
          </a:p>
          <a:p>
            <a:pPr indent="0" algn="just">
              <a:buNone/>
            </a:pPr>
            <a:r>
              <a:rPr lang="it-IT" b="0" i="0" dirty="0">
                <a:effectLst/>
                <a:latin typeface="Tahoma" panose="020B0604030504040204" pitchFamily="34" charset="0"/>
              </a:rPr>
              <a:t>d) l'indicazione delle opere necessarie distinte in funzione:</a:t>
            </a:r>
          </a:p>
          <a:p>
            <a:pPr indent="0" algn="just">
              <a:buNone/>
            </a:pPr>
            <a:r>
              <a:rPr lang="it-IT" b="0" i="0" dirty="0">
                <a:effectLst/>
                <a:latin typeface="Tahoma" panose="020B0604030504040204" pitchFamily="34" charset="0"/>
              </a:rPr>
              <a:t>2) dei pericoli di siccità;</a:t>
            </a:r>
          </a:p>
          <a:p>
            <a:pPr indent="0" algn="just">
              <a:buNone/>
            </a:pPr>
            <a:r>
              <a:rPr lang="it-IT" b="0" i="0" dirty="0">
                <a:effectLst/>
                <a:latin typeface="Tahoma" panose="020B0604030504040204" pitchFamily="34" charset="0"/>
              </a:rPr>
              <a:t>e) la programmazione e l'utilizzazione delle risorse idriche, agrarie, forestali ed estrattive;</a:t>
            </a:r>
          </a:p>
          <a:p>
            <a:pPr indent="0" algn="just">
              <a:buNone/>
            </a:pPr>
            <a:r>
              <a:rPr lang="it-IT" b="0" i="0" dirty="0">
                <a:effectLst/>
                <a:latin typeface="Tahoma" panose="020B0604030504040204" pitchFamily="34" charset="0"/>
              </a:rPr>
              <a:t>o) le misure per contrastare i fenomeni di subsidenza e di desertificazione, anche mediante programmi ed interventi utili a garantire maggiore disponibilità della risorsa idrica ed il riuso della stessa;</a:t>
            </a:r>
          </a:p>
          <a:p>
            <a:pPr indent="0" algn="just">
              <a:buNone/>
            </a:pPr>
            <a:r>
              <a:rPr lang="it-IT" b="0" i="0" dirty="0">
                <a:effectLst/>
                <a:latin typeface="Tahoma" panose="020B0604030504040204" pitchFamily="34" charset="0"/>
              </a:rPr>
              <a:t>p) il rilievo conoscitivo delle derivazioni in atto con specificazione degli scopi energetici, idropotabili, irrigui od altri e delle portate;</a:t>
            </a:r>
          </a:p>
          <a:p>
            <a:pPr indent="0" algn="just">
              <a:buNone/>
            </a:pPr>
            <a:endParaRPr lang="it-IT" b="0" i="0" dirty="0">
              <a:solidFill>
                <a:srgbClr val="000000"/>
              </a:solidFill>
              <a:effectLst/>
              <a:latin typeface="Tahoma" panose="020B0604030504040204" pitchFamily="34" charset="0"/>
            </a:endParaRPr>
          </a:p>
          <a:p>
            <a:endParaRPr lang="it-IT" dirty="0"/>
          </a:p>
        </p:txBody>
      </p:sp>
    </p:spTree>
    <p:extLst>
      <p:ext uri="{BB962C8B-B14F-4D97-AF65-F5344CB8AC3E}">
        <p14:creationId xmlns:p14="http://schemas.microsoft.com/office/powerpoint/2010/main" val="2713779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79665D-F5B0-533F-A05C-F96FB336BD32}"/>
              </a:ext>
            </a:extLst>
          </p:cNvPr>
          <p:cNvSpPr>
            <a:spLocks noGrp="1"/>
          </p:cNvSpPr>
          <p:nvPr>
            <p:ph type="title"/>
          </p:nvPr>
        </p:nvSpPr>
        <p:spPr/>
        <p:txBody>
          <a:bodyPr/>
          <a:lstStyle/>
          <a:p>
            <a:pPr algn="ctr"/>
            <a:r>
              <a:rPr lang="it-IT" dirty="0"/>
              <a:t>Art.95 T.U.A.</a:t>
            </a:r>
            <a:br>
              <a:rPr lang="it-IT" dirty="0"/>
            </a:br>
            <a:r>
              <a:rPr lang="it-IT" sz="2800" dirty="0"/>
              <a:t>PIANIFICAZIONE DEL BILANCIO IDRICO</a:t>
            </a:r>
          </a:p>
        </p:txBody>
      </p:sp>
      <p:sp>
        <p:nvSpPr>
          <p:cNvPr id="3" name="Segnaposto contenuto 2">
            <a:extLst>
              <a:ext uri="{FF2B5EF4-FFF2-40B4-BE49-F238E27FC236}">
                <a16:creationId xmlns:a16="http://schemas.microsoft.com/office/drawing/2014/main" id="{69C2CA7C-56FE-DB79-A0AC-74AD9AFC7F64}"/>
              </a:ext>
            </a:extLst>
          </p:cNvPr>
          <p:cNvSpPr>
            <a:spLocks noGrp="1"/>
          </p:cNvSpPr>
          <p:nvPr>
            <p:ph idx="1"/>
          </p:nvPr>
        </p:nvSpPr>
        <p:spPr/>
        <p:txBody>
          <a:bodyPr/>
          <a:lstStyle/>
          <a:p>
            <a:pPr indent="254000" algn="just">
              <a:lnSpc>
                <a:spcPts val="2100"/>
              </a:lnSpc>
            </a:pPr>
            <a:r>
              <a:rPr lang="it-IT" sz="2400" b="0" i="0" dirty="0">
                <a:solidFill>
                  <a:schemeClr val="tx2"/>
                </a:solidFill>
                <a:effectLst/>
                <a:latin typeface="Tahoma" panose="020B0604030504040204" pitchFamily="34" charset="0"/>
              </a:rPr>
              <a:t>1. La tutela quantitativa della risorsa concorre al raggiungimento degli obiettivi di qualità attraverso una pianificazione delle utilizzazioni delle acque volta ad evitare ripercussioni sulla qualità delle stesse e a consentire un consumo idrico sostenibile.</a:t>
            </a:r>
          </a:p>
          <a:p>
            <a:pPr indent="254000" algn="just">
              <a:lnSpc>
                <a:spcPts val="2100"/>
              </a:lnSpc>
              <a:spcBef>
                <a:spcPts val="700"/>
              </a:spcBef>
            </a:pPr>
            <a:r>
              <a:rPr lang="it-IT" sz="2400" b="0" i="0" dirty="0">
                <a:solidFill>
                  <a:schemeClr val="tx2"/>
                </a:solidFill>
                <a:effectLst/>
                <a:latin typeface="Tahoma" panose="020B0604030504040204" pitchFamily="34" charset="0"/>
              </a:rPr>
              <a:t>2. Nei piani di tutela sono adottate le misure volte ad assicurare l'equilibrio del bilancio idrico come definito dalle Autorità di bacino, nel rispetto delle priorità stabilite dalla normativa vigente e tenendo conto dei fabbisogni, delle disponibilità, del minimo deflusso vitale, della capacità di ravvenamento della falda e delle destinazioni d’uso della risorsa compatibili con le relative caratteristiche qualitative e quantitative.</a:t>
            </a:r>
          </a:p>
          <a:p>
            <a:endParaRPr lang="it-IT" dirty="0"/>
          </a:p>
        </p:txBody>
      </p:sp>
    </p:spTree>
    <p:extLst>
      <p:ext uri="{BB962C8B-B14F-4D97-AF65-F5344CB8AC3E}">
        <p14:creationId xmlns:p14="http://schemas.microsoft.com/office/powerpoint/2010/main" val="3616610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40F08C-FE92-B10B-83DA-1708AA06AD1B}"/>
              </a:ext>
            </a:extLst>
          </p:cNvPr>
          <p:cNvSpPr>
            <a:spLocks noGrp="1"/>
          </p:cNvSpPr>
          <p:nvPr>
            <p:ph type="title"/>
          </p:nvPr>
        </p:nvSpPr>
        <p:spPr/>
        <p:txBody>
          <a:bodyPr/>
          <a:lstStyle/>
          <a:p>
            <a:pPr algn="ctr"/>
            <a:r>
              <a:rPr lang="it-IT" dirty="0"/>
              <a:t>ART.98 T.U.A.</a:t>
            </a:r>
            <a:br>
              <a:rPr lang="it-IT" dirty="0"/>
            </a:br>
            <a:r>
              <a:rPr lang="it-IT" dirty="0"/>
              <a:t>RISPARMIO IDRICO</a:t>
            </a:r>
          </a:p>
        </p:txBody>
      </p:sp>
      <p:sp>
        <p:nvSpPr>
          <p:cNvPr id="3" name="Segnaposto contenuto 2">
            <a:extLst>
              <a:ext uri="{FF2B5EF4-FFF2-40B4-BE49-F238E27FC236}">
                <a16:creationId xmlns:a16="http://schemas.microsoft.com/office/drawing/2014/main" id="{DEA6EB42-8DA7-70C3-205E-C6C6C8BF361D}"/>
              </a:ext>
            </a:extLst>
          </p:cNvPr>
          <p:cNvSpPr>
            <a:spLocks noGrp="1"/>
          </p:cNvSpPr>
          <p:nvPr>
            <p:ph idx="1"/>
          </p:nvPr>
        </p:nvSpPr>
        <p:spPr>
          <a:xfrm>
            <a:off x="1065230" y="1853248"/>
            <a:ext cx="8984624" cy="4395151"/>
          </a:xfrm>
        </p:spPr>
        <p:txBody>
          <a:bodyPr>
            <a:normAutofit fontScale="92500" lnSpcReduction="20000"/>
          </a:bodyPr>
          <a:lstStyle/>
          <a:p>
            <a:pPr indent="254000" algn="just">
              <a:lnSpc>
                <a:spcPts val="2100"/>
              </a:lnSpc>
            </a:pPr>
            <a:endParaRPr lang="it-IT" sz="3200" b="0" i="0" dirty="0">
              <a:solidFill>
                <a:srgbClr val="000000"/>
              </a:solidFill>
              <a:effectLst/>
              <a:latin typeface="Tahoma" panose="020B0604030504040204" pitchFamily="34" charset="0"/>
            </a:endParaRPr>
          </a:p>
          <a:p>
            <a:pPr indent="254000" algn="just"/>
            <a:r>
              <a:rPr lang="it-IT" sz="3200" b="0" i="0" dirty="0">
                <a:solidFill>
                  <a:schemeClr val="tx2"/>
                </a:solidFill>
                <a:effectLst/>
                <a:latin typeface="Times New Roman" panose="02020603050405020304" pitchFamily="18" charset="0"/>
                <a:cs typeface="Times New Roman" panose="02020603050405020304" pitchFamily="18" charset="0"/>
              </a:rPr>
              <a:t>1. Coloro che gestiscono o utilizzano la risorsa idrica adottano le misure necessarie all'eliminazione degli sprechi ed alla riduzione dei consumi e ad incrementare il riciclo ed il riutilizzo, anche mediante l'utilizzazione delle migliori tecniche disponibili.</a:t>
            </a:r>
          </a:p>
          <a:p>
            <a:pPr indent="254000" algn="just">
              <a:spcBef>
                <a:spcPts val="700"/>
              </a:spcBef>
            </a:pPr>
            <a:r>
              <a:rPr lang="it-IT" sz="3200" b="0" i="0" dirty="0">
                <a:solidFill>
                  <a:schemeClr val="tx2"/>
                </a:solidFill>
                <a:effectLst/>
                <a:latin typeface="Times New Roman" panose="02020603050405020304" pitchFamily="18" charset="0"/>
                <a:cs typeface="Times New Roman" panose="02020603050405020304" pitchFamily="18" charset="0"/>
              </a:rPr>
              <a:t>2. Le regioni, sentite le Autorità di bacino, approvano specifiche norme sul risparmio idrico in agricoltura, basato sulla pianificazione degli usi, sulla corretta individuazione dei fabbisogni nel settore, e sui controlli degli effettivi emungimenti.</a:t>
            </a:r>
          </a:p>
          <a:p>
            <a:endParaRPr lang="it-IT" dirty="0"/>
          </a:p>
        </p:txBody>
      </p:sp>
    </p:spTree>
    <p:extLst>
      <p:ext uri="{BB962C8B-B14F-4D97-AF65-F5344CB8AC3E}">
        <p14:creationId xmlns:p14="http://schemas.microsoft.com/office/powerpoint/2010/main" val="4101401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F5E9BF-7427-85A9-33F7-326C4CF9F107}"/>
              </a:ext>
            </a:extLst>
          </p:cNvPr>
          <p:cNvSpPr>
            <a:spLocks noGrp="1"/>
          </p:cNvSpPr>
          <p:nvPr>
            <p:ph type="title"/>
          </p:nvPr>
        </p:nvSpPr>
        <p:spPr/>
        <p:txBody>
          <a:bodyPr/>
          <a:lstStyle/>
          <a:p>
            <a:pPr algn="ctr"/>
            <a:r>
              <a:rPr lang="it-IT" dirty="0"/>
              <a:t>ART.99 T.U.A.</a:t>
            </a:r>
            <a:br>
              <a:rPr lang="it-IT" dirty="0"/>
            </a:br>
            <a:r>
              <a:rPr lang="it-IT" dirty="0"/>
              <a:t>RIUTILIZZO DELL’ACQUA</a:t>
            </a:r>
          </a:p>
        </p:txBody>
      </p:sp>
      <p:sp>
        <p:nvSpPr>
          <p:cNvPr id="3" name="Segnaposto contenuto 2">
            <a:extLst>
              <a:ext uri="{FF2B5EF4-FFF2-40B4-BE49-F238E27FC236}">
                <a16:creationId xmlns:a16="http://schemas.microsoft.com/office/drawing/2014/main" id="{9855B342-0D27-246B-52E5-D38F47D21C44}"/>
              </a:ext>
            </a:extLst>
          </p:cNvPr>
          <p:cNvSpPr>
            <a:spLocks noGrp="1"/>
          </p:cNvSpPr>
          <p:nvPr>
            <p:ph idx="1"/>
          </p:nvPr>
        </p:nvSpPr>
        <p:spPr/>
        <p:txBody>
          <a:bodyPr>
            <a:normAutofit fontScale="92500"/>
          </a:bodyPr>
          <a:lstStyle/>
          <a:p>
            <a:pPr indent="254000" algn="just">
              <a:lnSpc>
                <a:spcPts val="2100"/>
              </a:lnSpc>
            </a:pPr>
            <a:endParaRPr lang="it-IT" sz="2800" b="0" i="0" dirty="0">
              <a:solidFill>
                <a:srgbClr val="000000"/>
              </a:solidFill>
              <a:effectLst/>
              <a:latin typeface="Tahoma" panose="020B0604030504040204" pitchFamily="34" charset="0"/>
            </a:endParaRPr>
          </a:p>
          <a:p>
            <a:pPr indent="254000" algn="just"/>
            <a:r>
              <a:rPr lang="it-IT" sz="2800" b="0" i="0" dirty="0">
                <a:solidFill>
                  <a:schemeClr val="tx2"/>
                </a:solidFill>
                <a:effectLst/>
                <a:latin typeface="Tahoma" panose="020B0604030504040204" pitchFamily="34" charset="0"/>
              </a:rPr>
              <a:t>1. Il Ministro dell'ambiente e della tutela del territorio e del mare con proprio decreto, sentiti i Ministri delle politiche agricole e forestali, della salute e delle attività produttive, detta le norme tecniche per il riutilizzo delle acque reflue.</a:t>
            </a:r>
          </a:p>
          <a:p>
            <a:pPr indent="254000" algn="just">
              <a:spcBef>
                <a:spcPts val="700"/>
              </a:spcBef>
            </a:pPr>
            <a:r>
              <a:rPr lang="it-IT" sz="2800" b="0" i="0" dirty="0">
                <a:solidFill>
                  <a:schemeClr val="tx2"/>
                </a:solidFill>
                <a:effectLst/>
                <a:latin typeface="Tahoma" panose="020B0604030504040204" pitchFamily="34" charset="0"/>
              </a:rPr>
              <a:t>2. Le regioni, nel rispetto dei principi della legislazione statale, e sentita l'Autorità di vigilanza sulle risorse idriche e sui rifiuti, adottano norme e misure volte a favorire il riciclo dell'acqua e il riutilizzo delle acque reflue depurate.</a:t>
            </a:r>
          </a:p>
          <a:p>
            <a:endParaRPr lang="it-IT" dirty="0"/>
          </a:p>
        </p:txBody>
      </p:sp>
    </p:spTree>
    <p:extLst>
      <p:ext uri="{BB962C8B-B14F-4D97-AF65-F5344CB8AC3E}">
        <p14:creationId xmlns:p14="http://schemas.microsoft.com/office/powerpoint/2010/main" val="31847029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e">
  <a:themeElements>
    <a:clrScheme name="Ione">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e">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mbreggiatura massima">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2081</Words>
  <Application>Microsoft Office PowerPoint</Application>
  <PresentationFormat>Widescreen</PresentationFormat>
  <Paragraphs>142</Paragraphs>
  <Slides>28</Slides>
  <Notes>0</Notes>
  <HiddenSlides>0</HiddenSlides>
  <MMClips>0</MMClips>
  <ScaleCrop>false</ScaleCrop>
  <HeadingPairs>
    <vt:vector size="6" baseType="variant">
      <vt:variant>
        <vt:lpstr>Caratteri utilizzati</vt:lpstr>
      </vt:variant>
      <vt:variant>
        <vt:i4>14</vt:i4>
      </vt:variant>
      <vt:variant>
        <vt:lpstr>Tema</vt:lpstr>
      </vt:variant>
      <vt:variant>
        <vt:i4>1</vt:i4>
      </vt:variant>
      <vt:variant>
        <vt:lpstr>Titoli diapositive</vt:lpstr>
      </vt:variant>
      <vt:variant>
        <vt:i4>28</vt:i4>
      </vt:variant>
    </vt:vector>
  </HeadingPairs>
  <TitlesOfParts>
    <vt:vector size="43" baseType="lpstr">
      <vt:lpstr>Arial</vt:lpstr>
      <vt:lpstr>Arial Black</vt:lpstr>
      <vt:lpstr>Calibri</vt:lpstr>
      <vt:lpstr>Century Gothic</vt:lpstr>
      <vt:lpstr>CIDFont+F4</vt:lpstr>
      <vt:lpstr>Fira Sans</vt:lpstr>
      <vt:lpstr>Fira Sans Condensed</vt:lpstr>
      <vt:lpstr>inherit</vt:lpstr>
      <vt:lpstr>Lora</vt:lpstr>
      <vt:lpstr>Tahoma</vt:lpstr>
      <vt:lpstr>Times New Roman</vt:lpstr>
      <vt:lpstr>Titillium Web</vt:lpstr>
      <vt:lpstr>t-regular</vt:lpstr>
      <vt:lpstr>Wingdings 3</vt:lpstr>
      <vt:lpstr>Ione</vt:lpstr>
      <vt:lpstr>L’ITALIA HA SETE!!!</vt:lpstr>
      <vt:lpstr>Presentazione standard di PowerPoint</vt:lpstr>
      <vt:lpstr>LE STATISTICHE DELL’ISTAT SULL’ACQUA - ANNI 2020-2022 </vt:lpstr>
      <vt:lpstr>LE FONTI NORMATIVE</vt:lpstr>
      <vt:lpstr>LE AUTORITA’ DI BACINO DISTRETTUALE ART.63 T.U.A.</vt:lpstr>
      <vt:lpstr>ART. 65 T.U.A.</vt:lpstr>
      <vt:lpstr>Art.95 T.U.A. PIANIFICAZIONE DEL BILANCIO IDRICO</vt:lpstr>
      <vt:lpstr>ART.98 T.U.A. RISPARMIO IDRICO</vt:lpstr>
      <vt:lpstr>ART.99 T.U.A. RIUTILIZZO DELL’ACQUA</vt:lpstr>
      <vt:lpstr>PIANO DI TUTELA DELLE ACQUE ART. 121T.U.A.</vt:lpstr>
      <vt:lpstr>ART. 16 CODICE DELLA PROTEZIONE CIVILE TIPOLOGIA DEI RISCHI DELLA PROTEZIONE CIVILE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AZIONI A TUTELA DELL’UTENZA</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gestione idrica nel Comune di Arenzano</dc:title>
  <dc:creator>alessia.gazzo@outlook.it</dc:creator>
  <cp:lastModifiedBy>giulio muzio</cp:lastModifiedBy>
  <cp:revision>85</cp:revision>
  <cp:lastPrinted>2022-12-14T19:10:45Z</cp:lastPrinted>
  <dcterms:created xsi:type="dcterms:W3CDTF">2022-12-08T09:53:47Z</dcterms:created>
  <dcterms:modified xsi:type="dcterms:W3CDTF">2023-04-14T01:32:47Z</dcterms:modified>
</cp:coreProperties>
</file>