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notesMasterIdLst>
    <p:notesMasterId r:id="rId54"/>
  </p:notesMasterIdLst>
  <p:sldIdLst>
    <p:sldId id="256" r:id="rId2"/>
    <p:sldId id="257" r:id="rId3"/>
    <p:sldId id="258" r:id="rId4"/>
    <p:sldId id="263" r:id="rId5"/>
    <p:sldId id="259" r:id="rId6"/>
    <p:sldId id="260" r:id="rId7"/>
    <p:sldId id="269" r:id="rId8"/>
    <p:sldId id="270" r:id="rId9"/>
    <p:sldId id="271" r:id="rId10"/>
    <p:sldId id="272" r:id="rId11"/>
    <p:sldId id="261" r:id="rId12"/>
    <p:sldId id="262" r:id="rId13"/>
    <p:sldId id="264" r:id="rId14"/>
    <p:sldId id="265" r:id="rId15"/>
    <p:sldId id="268" r:id="rId16"/>
    <p:sldId id="274" r:id="rId17"/>
    <p:sldId id="275" r:id="rId18"/>
    <p:sldId id="276" r:id="rId19"/>
    <p:sldId id="289" r:id="rId20"/>
    <p:sldId id="278" r:id="rId21"/>
    <p:sldId id="277" r:id="rId22"/>
    <p:sldId id="281" r:id="rId23"/>
    <p:sldId id="279" r:id="rId24"/>
    <p:sldId id="280" r:id="rId25"/>
    <p:sldId id="282" r:id="rId26"/>
    <p:sldId id="283" r:id="rId27"/>
    <p:sldId id="284" r:id="rId28"/>
    <p:sldId id="285" r:id="rId29"/>
    <p:sldId id="286" r:id="rId30"/>
    <p:sldId id="287" r:id="rId31"/>
    <p:sldId id="288" r:id="rId32"/>
    <p:sldId id="293" r:id="rId33"/>
    <p:sldId id="311"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7" r:id="rId49"/>
    <p:sldId id="308" r:id="rId50"/>
    <p:sldId id="310" r:id="rId51"/>
    <p:sldId id="309" r:id="rId52"/>
    <p:sldId id="312"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473" autoAdjust="0"/>
  </p:normalViewPr>
  <p:slideViewPr>
    <p:cSldViewPr snapToGrid="0">
      <p:cViewPr varScale="1">
        <p:scale>
          <a:sx n="93" d="100"/>
          <a:sy n="93" d="100"/>
        </p:scale>
        <p:origin x="211" y="67"/>
      </p:cViewPr>
      <p:guideLst/>
    </p:cSldViewPr>
  </p:slideViewPr>
  <p:notesTextViewPr>
    <p:cViewPr>
      <p:scale>
        <a:sx n="1" d="1"/>
        <a:sy n="1" d="1"/>
      </p:scale>
      <p:origin x="0" y="0"/>
    </p:cViewPr>
  </p:notesTextViewPr>
  <p:notesViewPr>
    <p:cSldViewPr snapToGrid="0">
      <p:cViewPr varScale="1">
        <p:scale>
          <a:sx n="76" d="100"/>
          <a:sy n="76" d="100"/>
        </p:scale>
        <p:origin x="1997"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6CFAE-2438-4E84-8499-402DCECC0784}" type="datetimeFigureOut">
              <a:rPr lang="it-IT" smtClean="0"/>
              <a:t>13/04/2023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F21AB-EDD3-4CFC-AD0E-E0C7907F0591}" type="slidenum">
              <a:rPr lang="it-IT" smtClean="0"/>
              <a:t>‹N›</a:t>
            </a:fld>
            <a:endParaRPr lang="it-IT"/>
          </a:p>
        </p:txBody>
      </p:sp>
    </p:spTree>
    <p:extLst>
      <p:ext uri="{BB962C8B-B14F-4D97-AF65-F5344CB8AC3E}">
        <p14:creationId xmlns:p14="http://schemas.microsoft.com/office/powerpoint/2010/main" val="152131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05F21AB-EDD3-4CFC-AD0E-E0C7907F0591}" type="slidenum">
              <a:rPr lang="it-IT" smtClean="0"/>
              <a:t>1</a:t>
            </a:fld>
            <a:endParaRPr lang="it-IT"/>
          </a:p>
        </p:txBody>
      </p:sp>
    </p:spTree>
    <p:extLst>
      <p:ext uri="{BB962C8B-B14F-4D97-AF65-F5344CB8AC3E}">
        <p14:creationId xmlns:p14="http://schemas.microsoft.com/office/powerpoint/2010/main" val="203153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18</a:t>
            </a:fld>
            <a:endParaRPr lang="it-IT"/>
          </a:p>
        </p:txBody>
      </p:sp>
    </p:spTree>
    <p:extLst>
      <p:ext uri="{BB962C8B-B14F-4D97-AF65-F5344CB8AC3E}">
        <p14:creationId xmlns:p14="http://schemas.microsoft.com/office/powerpoint/2010/main" val="5100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19</a:t>
            </a:fld>
            <a:endParaRPr lang="it-IT"/>
          </a:p>
        </p:txBody>
      </p:sp>
    </p:spTree>
    <p:extLst>
      <p:ext uri="{BB962C8B-B14F-4D97-AF65-F5344CB8AC3E}">
        <p14:creationId xmlns:p14="http://schemas.microsoft.com/office/powerpoint/2010/main" val="232203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20</a:t>
            </a:fld>
            <a:endParaRPr lang="it-IT"/>
          </a:p>
        </p:txBody>
      </p:sp>
    </p:spTree>
    <p:extLst>
      <p:ext uri="{BB962C8B-B14F-4D97-AF65-F5344CB8AC3E}">
        <p14:creationId xmlns:p14="http://schemas.microsoft.com/office/powerpoint/2010/main" val="320531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21</a:t>
            </a:fld>
            <a:endParaRPr lang="it-IT"/>
          </a:p>
        </p:txBody>
      </p:sp>
    </p:spTree>
    <p:extLst>
      <p:ext uri="{BB962C8B-B14F-4D97-AF65-F5344CB8AC3E}">
        <p14:creationId xmlns:p14="http://schemas.microsoft.com/office/powerpoint/2010/main" val="281035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22</a:t>
            </a:fld>
            <a:endParaRPr lang="it-IT"/>
          </a:p>
        </p:txBody>
      </p:sp>
    </p:spTree>
    <p:extLst>
      <p:ext uri="{BB962C8B-B14F-4D97-AF65-F5344CB8AC3E}">
        <p14:creationId xmlns:p14="http://schemas.microsoft.com/office/powerpoint/2010/main" val="56405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23</a:t>
            </a:fld>
            <a:endParaRPr lang="it-IT"/>
          </a:p>
        </p:txBody>
      </p:sp>
    </p:spTree>
    <p:extLst>
      <p:ext uri="{BB962C8B-B14F-4D97-AF65-F5344CB8AC3E}">
        <p14:creationId xmlns:p14="http://schemas.microsoft.com/office/powerpoint/2010/main" val="2830453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24</a:t>
            </a:fld>
            <a:endParaRPr lang="it-IT"/>
          </a:p>
        </p:txBody>
      </p:sp>
    </p:spTree>
    <p:extLst>
      <p:ext uri="{BB962C8B-B14F-4D97-AF65-F5344CB8AC3E}">
        <p14:creationId xmlns:p14="http://schemas.microsoft.com/office/powerpoint/2010/main" val="3504167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i="1" dirty="0" smtClean="0"/>
              <a:t>Nelle isole la desalinizzazione in situ è assai più conveniente del trasporto. Il costo dell’acqua desalinizzata si attesta infatti sui 2-3 €/m</a:t>
            </a:r>
            <a:r>
              <a:rPr lang="it-IT" i="1" baseline="30000" dirty="0" smtClean="0"/>
              <a:t>3</a:t>
            </a:r>
            <a:r>
              <a:rPr lang="it-IT" i="1" dirty="0" smtClean="0"/>
              <a:t>, mentre il prezzo di un metro cubo di acqua trasportata via nave si aggira su livelli molto più alti, circa 13-14 euro. </a:t>
            </a:r>
          </a:p>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25</a:t>
            </a:fld>
            <a:endParaRPr lang="it-IT"/>
          </a:p>
        </p:txBody>
      </p:sp>
    </p:spTree>
    <p:extLst>
      <p:ext uri="{BB962C8B-B14F-4D97-AF65-F5344CB8AC3E}">
        <p14:creationId xmlns:p14="http://schemas.microsoft.com/office/powerpoint/2010/main" val="3722028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Il piano di bacino ha valore di piano territoriale di settore in materia di conservazione, difesa e valorizzazione del suolo e di corretta utilizzazione delle acque. È quindi un piano di direttive alle quali devono uniformarsi la difesa del suolo, la sistemazione idrogeologica ed idraulica, l’utilizzazione delle acque e dei suoli. </a:t>
            </a:r>
          </a:p>
          <a:p>
            <a:r>
              <a:rPr lang="it-IT" sz="1200" b="0" i="0" kern="1200" dirty="0" smtClean="0">
                <a:solidFill>
                  <a:schemeClr val="tx1"/>
                </a:solidFill>
                <a:effectLst/>
                <a:latin typeface="+mn-lt"/>
                <a:ea typeface="+mn-ea"/>
                <a:cs typeface="+mn-cs"/>
              </a:rPr>
              <a:t>Il piano di bacino può articolarsi in piani </a:t>
            </a:r>
            <a:r>
              <a:rPr lang="it-IT" sz="1200" b="1" i="0" kern="1200" dirty="0" smtClean="0">
                <a:solidFill>
                  <a:schemeClr val="tx1"/>
                </a:solidFill>
                <a:effectLst/>
                <a:latin typeface="+mn-lt"/>
                <a:ea typeface="+mn-ea"/>
                <a:cs typeface="+mn-cs"/>
              </a:rPr>
              <a:t>per sotto-bacini</a:t>
            </a:r>
            <a:r>
              <a:rPr lang="it-IT" sz="1200" b="0" i="0" kern="1200" dirty="0" smtClean="0">
                <a:solidFill>
                  <a:schemeClr val="tx1"/>
                </a:solidFill>
                <a:effectLst/>
                <a:latin typeface="+mn-lt"/>
                <a:ea typeface="+mn-ea"/>
                <a:cs typeface="+mn-cs"/>
              </a:rPr>
              <a:t> o </a:t>
            </a:r>
            <a:r>
              <a:rPr lang="it-IT" sz="1200" b="1" i="0" kern="1200" dirty="0" smtClean="0">
                <a:solidFill>
                  <a:schemeClr val="tx1"/>
                </a:solidFill>
                <a:effectLst/>
                <a:latin typeface="+mn-lt"/>
                <a:ea typeface="+mn-ea"/>
                <a:cs typeface="+mn-cs"/>
              </a:rPr>
              <a:t>mediante piani-stralcio</a:t>
            </a:r>
            <a:r>
              <a:rPr lang="it-IT" sz="1200" b="0" i="0" kern="1200" dirty="0" smtClean="0">
                <a:solidFill>
                  <a:schemeClr val="tx1"/>
                </a:solidFill>
                <a:effectLst/>
                <a:latin typeface="+mn-lt"/>
                <a:ea typeface="+mn-ea"/>
                <a:cs typeface="+mn-cs"/>
              </a:rPr>
              <a:t> relativi a settori funzionali.</a:t>
            </a:r>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26</a:t>
            </a:fld>
            <a:endParaRPr lang="it-IT"/>
          </a:p>
        </p:txBody>
      </p:sp>
    </p:spTree>
    <p:extLst>
      <p:ext uri="{BB962C8B-B14F-4D97-AF65-F5344CB8AC3E}">
        <p14:creationId xmlns:p14="http://schemas.microsoft.com/office/powerpoint/2010/main" val="263891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La “</a:t>
            </a:r>
            <a:r>
              <a:rPr lang="it-IT" sz="1200" b="1" i="1" kern="1200" dirty="0" smtClean="0">
                <a:solidFill>
                  <a:schemeClr val="tx1"/>
                </a:solidFill>
                <a:effectLst/>
                <a:latin typeface="+mn-lt"/>
                <a:ea typeface="+mn-ea"/>
                <a:cs typeface="+mn-cs"/>
              </a:rPr>
              <a:t>prova di pompaggio a portata variabile</a:t>
            </a:r>
            <a:r>
              <a:rPr lang="it-IT" sz="1200" b="0" i="0" kern="1200" dirty="0" smtClean="0">
                <a:solidFill>
                  <a:schemeClr val="tx1"/>
                </a:solidFill>
                <a:effectLst/>
                <a:latin typeface="+mn-lt"/>
                <a:ea typeface="+mn-ea"/>
                <a:cs typeface="+mn-cs"/>
              </a:rPr>
              <a:t>” detta anche “</a:t>
            </a:r>
            <a:r>
              <a:rPr lang="it-IT" sz="1200" b="1" i="1" kern="1200" dirty="0" smtClean="0">
                <a:solidFill>
                  <a:schemeClr val="tx1"/>
                </a:solidFill>
                <a:effectLst/>
                <a:latin typeface="+mn-lt"/>
                <a:ea typeface="+mn-ea"/>
                <a:cs typeface="+mn-cs"/>
              </a:rPr>
              <a:t>prova a gradini di portata</a:t>
            </a:r>
            <a:r>
              <a:rPr lang="it-IT" sz="1200" b="0" i="0" kern="1200" dirty="0" smtClean="0">
                <a:solidFill>
                  <a:schemeClr val="tx1"/>
                </a:solidFill>
                <a:effectLst/>
                <a:latin typeface="+mn-lt"/>
                <a:ea typeface="+mn-ea"/>
                <a:cs typeface="+mn-cs"/>
              </a:rPr>
              <a:t>” (</a:t>
            </a:r>
            <a:r>
              <a:rPr lang="it-IT" sz="1200" b="1" i="1" kern="1200" dirty="0" err="1" smtClean="0">
                <a:solidFill>
                  <a:schemeClr val="tx1"/>
                </a:solidFill>
                <a:effectLst/>
                <a:latin typeface="+mn-lt"/>
                <a:ea typeface="+mn-ea"/>
                <a:cs typeface="+mn-cs"/>
              </a:rPr>
              <a:t>step</a:t>
            </a:r>
            <a:r>
              <a:rPr lang="it-IT" sz="1200" b="1" i="1" kern="1200" dirty="0" smtClean="0">
                <a:solidFill>
                  <a:schemeClr val="tx1"/>
                </a:solidFill>
                <a:effectLst/>
                <a:latin typeface="+mn-lt"/>
                <a:ea typeface="+mn-ea"/>
                <a:cs typeface="+mn-cs"/>
              </a:rPr>
              <a:t> </a:t>
            </a:r>
            <a:r>
              <a:rPr lang="it-IT" sz="1200" b="1" i="1" kern="1200" dirty="0" err="1" smtClean="0">
                <a:solidFill>
                  <a:schemeClr val="tx1"/>
                </a:solidFill>
                <a:effectLst/>
                <a:latin typeface="+mn-lt"/>
                <a:ea typeface="+mn-ea"/>
                <a:cs typeface="+mn-cs"/>
              </a:rPr>
              <a:t>dradown</a:t>
            </a:r>
            <a:r>
              <a:rPr lang="it-IT" sz="1200" b="1" i="1" kern="1200" dirty="0" smtClean="0">
                <a:solidFill>
                  <a:schemeClr val="tx1"/>
                </a:solidFill>
                <a:effectLst/>
                <a:latin typeface="+mn-lt"/>
                <a:ea typeface="+mn-ea"/>
                <a:cs typeface="+mn-cs"/>
              </a:rPr>
              <a:t> test</a:t>
            </a:r>
            <a:r>
              <a:rPr lang="it-IT" sz="1200" b="0" i="0" kern="1200" dirty="0" smtClean="0">
                <a:solidFill>
                  <a:schemeClr val="tx1"/>
                </a:solidFill>
                <a:effectLst/>
                <a:latin typeface="+mn-lt"/>
                <a:ea typeface="+mn-ea"/>
                <a:cs typeface="+mn-cs"/>
              </a:rPr>
              <a:t>) consiste nel fissare almeno tre valori di portata crescenti, misurando nel tempo le depressioni piezometriche corrispondenti in condizioni pseudo-stazionarie.</a:t>
            </a:r>
            <a:r>
              <a:rPr lang="it-IT" sz="1200" b="0" i="0" kern="1200" baseline="0" dirty="0" smtClean="0">
                <a:solidFill>
                  <a:schemeClr val="tx1"/>
                </a:solidFill>
                <a:effectLst/>
                <a:latin typeface="+mn-lt"/>
                <a:ea typeface="+mn-ea"/>
                <a:cs typeface="+mn-cs"/>
              </a:rPr>
              <a:t> </a:t>
            </a:r>
            <a:r>
              <a:rPr lang="it-IT" sz="1200" b="0" i="0" kern="1200" dirty="0" smtClean="0">
                <a:solidFill>
                  <a:schemeClr val="tx1"/>
                </a:solidFill>
                <a:effectLst/>
                <a:latin typeface="+mn-lt"/>
                <a:ea typeface="+mn-ea"/>
                <a:cs typeface="+mn-cs"/>
              </a:rPr>
              <a:t>La prova permette di conoscere </a:t>
            </a:r>
            <a:r>
              <a:rPr lang="it-IT" sz="1200" b="1" i="1" kern="1200" dirty="0" smtClean="0">
                <a:solidFill>
                  <a:schemeClr val="tx1"/>
                </a:solidFill>
                <a:effectLst/>
                <a:latin typeface="+mn-lt"/>
                <a:ea typeface="+mn-ea"/>
                <a:cs typeface="+mn-cs"/>
              </a:rPr>
              <a:t>l’efficienza del pozzo</a:t>
            </a:r>
            <a:r>
              <a:rPr lang="it-IT" sz="1200" b="0" i="0" kern="1200" dirty="0" smtClean="0">
                <a:solidFill>
                  <a:schemeClr val="tx1"/>
                </a:solidFill>
                <a:effectLst/>
                <a:latin typeface="+mn-lt"/>
                <a:ea typeface="+mn-ea"/>
                <a:cs typeface="+mn-cs"/>
              </a:rPr>
              <a:t>, ovvero la sua buona realizzazione e funzionamento, e di ricavare alcuni </a:t>
            </a:r>
            <a:r>
              <a:rPr lang="it-IT" sz="1200" b="1" i="1" kern="1200" dirty="0" smtClean="0">
                <a:solidFill>
                  <a:schemeClr val="tx1"/>
                </a:solidFill>
                <a:effectLst/>
                <a:latin typeface="+mn-lt"/>
                <a:ea typeface="+mn-ea"/>
                <a:cs typeface="+mn-cs"/>
              </a:rPr>
              <a:t>parametri idrodinamici dell’acquifero</a:t>
            </a:r>
            <a:r>
              <a:rPr lang="it-IT" sz="1200" b="0" i="0" kern="1200" dirty="0" smtClean="0">
                <a:solidFill>
                  <a:schemeClr val="tx1"/>
                </a:solidFill>
                <a:effectLst/>
                <a:latin typeface="+mn-lt"/>
                <a:ea typeface="+mn-ea"/>
                <a:cs typeface="+mn-cs"/>
              </a:rPr>
              <a:t>.</a:t>
            </a:r>
          </a:p>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27</a:t>
            </a:fld>
            <a:endParaRPr lang="it-IT"/>
          </a:p>
        </p:txBody>
      </p:sp>
    </p:spTree>
    <p:extLst>
      <p:ext uri="{BB962C8B-B14F-4D97-AF65-F5344CB8AC3E}">
        <p14:creationId xmlns:p14="http://schemas.microsoft.com/office/powerpoint/2010/main" val="416422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7</a:t>
            </a:fld>
            <a:endParaRPr lang="it-IT"/>
          </a:p>
        </p:txBody>
      </p:sp>
    </p:spTree>
    <p:extLst>
      <p:ext uri="{BB962C8B-B14F-4D97-AF65-F5344CB8AC3E}">
        <p14:creationId xmlns:p14="http://schemas.microsoft.com/office/powerpoint/2010/main" val="236825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28</a:t>
            </a:fld>
            <a:endParaRPr lang="it-IT"/>
          </a:p>
        </p:txBody>
      </p:sp>
    </p:spTree>
    <p:extLst>
      <p:ext uri="{BB962C8B-B14F-4D97-AF65-F5344CB8AC3E}">
        <p14:creationId xmlns:p14="http://schemas.microsoft.com/office/powerpoint/2010/main" val="2906662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kern="1200" dirty="0" smtClean="0">
                <a:solidFill>
                  <a:schemeClr val="tx1"/>
                </a:solidFill>
                <a:effectLst/>
                <a:latin typeface="+mn-lt"/>
                <a:ea typeface="+mn-ea"/>
                <a:cs typeface="+mn-cs"/>
              </a:rPr>
              <a:t>Neutralità idrica: concetto simile a quello di neutralità delle emissioni di carbonio. Questo può essere fatto attraverso il controllo dei consumi d’acqua e la gestione responsabile delle risorse idriche, in modo da minimizzare l’impatto negativo sull’ambiente. L’utilizzo di tecnologie appropriate non solo può portare a una riduzione dei consumi di acqua, ma anche a trattamenti che permettono una maggiore permanenza dell’acqua nei cicli industriali, favorendo la circolarità. a differenza delle compensazioni delle emissioni di gas a effetto serra che possono essere effettuate anche in luoghi diversi da quello in cui si trova l’azienda poiché gli impatti climatici sono globali, gli impatti della water </a:t>
            </a:r>
            <a:r>
              <a:rPr lang="it-IT" sz="1200" b="0" i="0" kern="1200" dirty="0" err="1" smtClean="0">
                <a:solidFill>
                  <a:schemeClr val="tx1"/>
                </a:solidFill>
                <a:effectLst/>
                <a:latin typeface="+mn-lt"/>
                <a:ea typeface="+mn-ea"/>
                <a:cs typeface="+mn-cs"/>
              </a:rPr>
              <a:t>compensation</a:t>
            </a:r>
            <a:r>
              <a:rPr lang="it-IT" sz="1200" b="0" i="0" kern="1200" dirty="0" smtClean="0">
                <a:solidFill>
                  <a:schemeClr val="tx1"/>
                </a:solidFill>
                <a:effectLst/>
                <a:latin typeface="+mn-lt"/>
                <a:ea typeface="+mn-ea"/>
                <a:cs typeface="+mn-cs"/>
              </a:rPr>
              <a:t> devono essere preferibilmente effettuati nel medesimo bacino idrico da cui viene prelevata la risorsa, in particolare per gli impatti diretti. Ciò implica un legame più stretto con il territorio.</a:t>
            </a:r>
            <a:endParaRPr lang="it-IT" dirty="0" smtClean="0"/>
          </a:p>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29</a:t>
            </a:fld>
            <a:endParaRPr lang="it-IT"/>
          </a:p>
        </p:txBody>
      </p:sp>
    </p:spTree>
    <p:extLst>
      <p:ext uri="{BB962C8B-B14F-4D97-AF65-F5344CB8AC3E}">
        <p14:creationId xmlns:p14="http://schemas.microsoft.com/office/powerpoint/2010/main" val="1888114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30</a:t>
            </a:fld>
            <a:endParaRPr lang="it-IT"/>
          </a:p>
        </p:txBody>
      </p:sp>
    </p:spTree>
    <p:extLst>
      <p:ext uri="{BB962C8B-B14F-4D97-AF65-F5344CB8AC3E}">
        <p14:creationId xmlns:p14="http://schemas.microsoft.com/office/powerpoint/2010/main" val="377412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31</a:t>
            </a:fld>
            <a:endParaRPr lang="it-IT"/>
          </a:p>
        </p:txBody>
      </p:sp>
    </p:spTree>
    <p:extLst>
      <p:ext uri="{BB962C8B-B14F-4D97-AF65-F5344CB8AC3E}">
        <p14:creationId xmlns:p14="http://schemas.microsoft.com/office/powerpoint/2010/main" val="4103139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32</a:t>
            </a:fld>
            <a:endParaRPr lang="it-IT"/>
          </a:p>
        </p:txBody>
      </p:sp>
    </p:spTree>
    <p:extLst>
      <p:ext uri="{BB962C8B-B14F-4D97-AF65-F5344CB8AC3E}">
        <p14:creationId xmlns:p14="http://schemas.microsoft.com/office/powerpoint/2010/main" val="3441128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33</a:t>
            </a:fld>
            <a:endParaRPr lang="it-IT"/>
          </a:p>
        </p:txBody>
      </p:sp>
    </p:spTree>
    <p:extLst>
      <p:ext uri="{BB962C8B-B14F-4D97-AF65-F5344CB8AC3E}">
        <p14:creationId xmlns:p14="http://schemas.microsoft.com/office/powerpoint/2010/main" val="3986730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34</a:t>
            </a:fld>
            <a:endParaRPr lang="it-IT"/>
          </a:p>
        </p:txBody>
      </p:sp>
    </p:spTree>
    <p:extLst>
      <p:ext uri="{BB962C8B-B14F-4D97-AF65-F5344CB8AC3E}">
        <p14:creationId xmlns:p14="http://schemas.microsoft.com/office/powerpoint/2010/main" val="410950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35</a:t>
            </a:fld>
            <a:endParaRPr lang="it-IT"/>
          </a:p>
        </p:txBody>
      </p:sp>
    </p:spTree>
    <p:extLst>
      <p:ext uri="{BB962C8B-B14F-4D97-AF65-F5344CB8AC3E}">
        <p14:creationId xmlns:p14="http://schemas.microsoft.com/office/powerpoint/2010/main" val="136462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36</a:t>
            </a:fld>
            <a:endParaRPr lang="it-IT"/>
          </a:p>
        </p:txBody>
      </p:sp>
    </p:spTree>
    <p:extLst>
      <p:ext uri="{BB962C8B-B14F-4D97-AF65-F5344CB8AC3E}">
        <p14:creationId xmlns:p14="http://schemas.microsoft.com/office/powerpoint/2010/main" val="1911443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37</a:t>
            </a:fld>
            <a:endParaRPr lang="it-IT"/>
          </a:p>
        </p:txBody>
      </p:sp>
    </p:spTree>
    <p:extLst>
      <p:ext uri="{BB962C8B-B14F-4D97-AF65-F5344CB8AC3E}">
        <p14:creationId xmlns:p14="http://schemas.microsoft.com/office/powerpoint/2010/main" val="319858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rosso il manto nevoso per contraddistinguerlo</a:t>
            </a:r>
            <a:r>
              <a:rPr lang="it-IT" baseline="0" dirty="0" smtClean="0"/>
              <a:t> dalle nuvole in bianco.</a:t>
            </a:r>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8</a:t>
            </a:fld>
            <a:endParaRPr lang="it-IT"/>
          </a:p>
        </p:txBody>
      </p:sp>
    </p:spTree>
    <p:extLst>
      <p:ext uri="{BB962C8B-B14F-4D97-AF65-F5344CB8AC3E}">
        <p14:creationId xmlns:p14="http://schemas.microsoft.com/office/powerpoint/2010/main" val="1362876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38</a:t>
            </a:fld>
            <a:endParaRPr lang="it-IT"/>
          </a:p>
        </p:txBody>
      </p:sp>
    </p:spTree>
    <p:extLst>
      <p:ext uri="{BB962C8B-B14F-4D97-AF65-F5344CB8AC3E}">
        <p14:creationId xmlns:p14="http://schemas.microsoft.com/office/powerpoint/2010/main" val="325528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39</a:t>
            </a:fld>
            <a:endParaRPr lang="it-IT"/>
          </a:p>
        </p:txBody>
      </p:sp>
    </p:spTree>
    <p:extLst>
      <p:ext uri="{BB962C8B-B14F-4D97-AF65-F5344CB8AC3E}">
        <p14:creationId xmlns:p14="http://schemas.microsoft.com/office/powerpoint/2010/main" val="1717455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40</a:t>
            </a:fld>
            <a:endParaRPr lang="it-IT"/>
          </a:p>
        </p:txBody>
      </p:sp>
    </p:spTree>
    <p:extLst>
      <p:ext uri="{BB962C8B-B14F-4D97-AF65-F5344CB8AC3E}">
        <p14:creationId xmlns:p14="http://schemas.microsoft.com/office/powerpoint/2010/main" val="2965230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41</a:t>
            </a:fld>
            <a:endParaRPr lang="it-IT"/>
          </a:p>
        </p:txBody>
      </p:sp>
    </p:spTree>
    <p:extLst>
      <p:ext uri="{BB962C8B-B14F-4D97-AF65-F5344CB8AC3E}">
        <p14:creationId xmlns:p14="http://schemas.microsoft.com/office/powerpoint/2010/main" val="1400947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42</a:t>
            </a:fld>
            <a:endParaRPr lang="it-IT"/>
          </a:p>
        </p:txBody>
      </p:sp>
    </p:spTree>
    <p:extLst>
      <p:ext uri="{BB962C8B-B14F-4D97-AF65-F5344CB8AC3E}">
        <p14:creationId xmlns:p14="http://schemas.microsoft.com/office/powerpoint/2010/main" val="1308182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43</a:t>
            </a:fld>
            <a:endParaRPr lang="it-IT"/>
          </a:p>
        </p:txBody>
      </p:sp>
    </p:spTree>
    <p:extLst>
      <p:ext uri="{BB962C8B-B14F-4D97-AF65-F5344CB8AC3E}">
        <p14:creationId xmlns:p14="http://schemas.microsoft.com/office/powerpoint/2010/main" val="2883091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44</a:t>
            </a:fld>
            <a:endParaRPr lang="it-IT"/>
          </a:p>
        </p:txBody>
      </p:sp>
    </p:spTree>
    <p:extLst>
      <p:ext uri="{BB962C8B-B14F-4D97-AF65-F5344CB8AC3E}">
        <p14:creationId xmlns:p14="http://schemas.microsoft.com/office/powerpoint/2010/main" val="804005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45</a:t>
            </a:fld>
            <a:endParaRPr lang="it-IT"/>
          </a:p>
        </p:txBody>
      </p:sp>
    </p:spTree>
    <p:extLst>
      <p:ext uri="{BB962C8B-B14F-4D97-AF65-F5344CB8AC3E}">
        <p14:creationId xmlns:p14="http://schemas.microsoft.com/office/powerpoint/2010/main" val="437086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smtClean="0">
                <a:solidFill>
                  <a:schemeClr val="bg2">
                    <a:lumMod val="50000"/>
                  </a:schemeClr>
                </a:solidFill>
              </a:rPr>
              <a:t>La gestione e la tutela delle acque è disciplinata a livello nazionale dalla Parte III “Norme in materia di difesa del suolo e lotta alla desertificazione, di tutela delle acque dall’inquinamento e di gestione delle risorse idriche” del </a:t>
            </a:r>
            <a:r>
              <a:rPr lang="it-IT" sz="1200" dirty="0" err="1" smtClean="0">
                <a:solidFill>
                  <a:schemeClr val="bg2">
                    <a:lumMod val="50000"/>
                  </a:schemeClr>
                </a:solidFill>
              </a:rPr>
              <a:t>D.Lgs.</a:t>
            </a:r>
            <a:r>
              <a:rPr lang="it-IT" sz="1200" dirty="0" smtClean="0">
                <a:solidFill>
                  <a:schemeClr val="bg2">
                    <a:lumMod val="50000"/>
                  </a:schemeClr>
                </a:solidFill>
              </a:rPr>
              <a:t> 152/06 e </a:t>
            </a:r>
            <a:r>
              <a:rPr lang="it-IT" sz="1200" dirty="0" err="1" smtClean="0">
                <a:solidFill>
                  <a:schemeClr val="bg2">
                    <a:lumMod val="50000"/>
                  </a:schemeClr>
                </a:solidFill>
              </a:rPr>
              <a:t>s.m.i.</a:t>
            </a:r>
            <a:r>
              <a:rPr lang="it-IT" sz="1200" dirty="0" smtClean="0">
                <a:solidFill>
                  <a:schemeClr val="bg2">
                    <a:lumMod val="50000"/>
                  </a:schemeClr>
                </a:solidFill>
              </a:rPr>
              <a:t>, recepimento della Direttiva Quadro 2000/60/CE. </a:t>
            </a:r>
          </a:p>
          <a:p>
            <a:r>
              <a:rPr lang="it-IT" sz="1200" dirty="0" smtClean="0">
                <a:solidFill>
                  <a:schemeClr val="bg2">
                    <a:lumMod val="50000"/>
                  </a:schemeClr>
                </a:solidFill>
              </a:rPr>
              <a:t>Il </a:t>
            </a:r>
            <a:r>
              <a:rPr lang="it-IT" sz="1200" dirty="0" err="1" smtClean="0">
                <a:solidFill>
                  <a:schemeClr val="bg2">
                    <a:lumMod val="50000"/>
                  </a:schemeClr>
                </a:solidFill>
              </a:rPr>
              <a:t>D.Lgs.</a:t>
            </a:r>
            <a:r>
              <a:rPr lang="it-IT" sz="1200" dirty="0" smtClean="0">
                <a:solidFill>
                  <a:schemeClr val="bg2">
                    <a:lumMod val="50000"/>
                  </a:schemeClr>
                </a:solidFill>
              </a:rPr>
              <a:t> 152/2006 individua nell'acqua una risorsa da tutelare e ne impone un utilizzo improntato a criteri di solidarietà nell'ottica di soddisfare le esigenze della generazione presente, garantendo nel contempo la conservazione del patrimonio idrico a beneficio delle generazioni future. Ne deriva che la disciplina degli usi delle acque persegue finalità di razionalizzazione, di eliminazione degli sprechi ed è tesa a favorire il rinnovo delle risorse, onde non pregiudicare il patrimonio idrico, la vivibilità dell'ambiente, l'agricoltura, la piscicoltura, la fauna e la flora acquatiche, i processi geomorfologici e gli equilibri idrologici. Si menziona per completezza anche una norma di indirizzo, emanata in attuazione della Legge Galli (L. 36/1994), ossia il DPCM 4/3/1996 il quale fornisce all’allegato 6 indirizzi inerenti i piani di emergenza per le crisi idropotabili.</a:t>
            </a:r>
          </a:p>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46</a:t>
            </a:fld>
            <a:endParaRPr lang="it-IT"/>
          </a:p>
        </p:txBody>
      </p:sp>
    </p:spTree>
    <p:extLst>
      <p:ext uri="{BB962C8B-B14F-4D97-AF65-F5344CB8AC3E}">
        <p14:creationId xmlns:p14="http://schemas.microsoft.com/office/powerpoint/2010/main" val="4279906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47</a:t>
            </a:fld>
            <a:endParaRPr lang="it-IT"/>
          </a:p>
        </p:txBody>
      </p:sp>
    </p:spTree>
    <p:extLst>
      <p:ext uri="{BB962C8B-B14F-4D97-AF65-F5344CB8AC3E}">
        <p14:creationId xmlns:p14="http://schemas.microsoft.com/office/powerpoint/2010/main" val="340394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9</a:t>
            </a:fld>
            <a:endParaRPr lang="it-IT"/>
          </a:p>
        </p:txBody>
      </p:sp>
    </p:spTree>
    <p:extLst>
      <p:ext uri="{BB962C8B-B14F-4D97-AF65-F5344CB8AC3E}">
        <p14:creationId xmlns:p14="http://schemas.microsoft.com/office/powerpoint/2010/main" val="2662611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48</a:t>
            </a:fld>
            <a:endParaRPr lang="it-IT"/>
          </a:p>
        </p:txBody>
      </p:sp>
    </p:spTree>
    <p:extLst>
      <p:ext uri="{BB962C8B-B14F-4D97-AF65-F5344CB8AC3E}">
        <p14:creationId xmlns:p14="http://schemas.microsoft.com/office/powerpoint/2010/main" val="3978792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49</a:t>
            </a:fld>
            <a:endParaRPr lang="it-IT"/>
          </a:p>
        </p:txBody>
      </p:sp>
    </p:spTree>
    <p:extLst>
      <p:ext uri="{BB962C8B-B14F-4D97-AF65-F5344CB8AC3E}">
        <p14:creationId xmlns:p14="http://schemas.microsoft.com/office/powerpoint/2010/main" val="1811949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50</a:t>
            </a:fld>
            <a:endParaRPr lang="it-IT"/>
          </a:p>
        </p:txBody>
      </p:sp>
    </p:spTree>
    <p:extLst>
      <p:ext uri="{BB962C8B-B14F-4D97-AF65-F5344CB8AC3E}">
        <p14:creationId xmlns:p14="http://schemas.microsoft.com/office/powerpoint/2010/main" val="1983587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51</a:t>
            </a:fld>
            <a:endParaRPr lang="it-IT"/>
          </a:p>
        </p:txBody>
      </p:sp>
    </p:spTree>
    <p:extLst>
      <p:ext uri="{BB962C8B-B14F-4D97-AF65-F5344CB8AC3E}">
        <p14:creationId xmlns:p14="http://schemas.microsoft.com/office/powerpoint/2010/main" val="674069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05F21AB-EDD3-4CFC-AD0E-E0C7907F0591}" type="slidenum">
              <a:rPr lang="it-IT" smtClean="0"/>
              <a:t>52</a:t>
            </a:fld>
            <a:endParaRPr lang="it-IT"/>
          </a:p>
        </p:txBody>
      </p:sp>
    </p:spTree>
    <p:extLst>
      <p:ext uri="{BB962C8B-B14F-4D97-AF65-F5344CB8AC3E}">
        <p14:creationId xmlns:p14="http://schemas.microsoft.com/office/powerpoint/2010/main" val="385657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Il Lago Maggiore è riempito al 18%, l’Iseo al 37%, il lago di Como al 14%, il Garda supera il 52%</a:t>
            </a:r>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10</a:t>
            </a:fld>
            <a:endParaRPr lang="it-IT"/>
          </a:p>
        </p:txBody>
      </p:sp>
    </p:spTree>
    <p:extLst>
      <p:ext uri="{BB962C8B-B14F-4D97-AF65-F5344CB8AC3E}">
        <p14:creationId xmlns:p14="http://schemas.microsoft.com/office/powerpoint/2010/main" val="118604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L’agricoltura è il primo settore a subire gli effetti negativi di una siccità severa che, se prolungata, può intaccare i livelli e le caratteristiche di fiumi, laghi e acquiferi sotterranei, coinvolgendo gli ecosistemi naturali ed i settori domestico ed industriale.</a:t>
            </a:r>
          </a:p>
          <a:p>
            <a:r>
              <a:rPr lang="it-IT" sz="1200" b="0" i="0" kern="1200" dirty="0" smtClean="0">
                <a:solidFill>
                  <a:schemeClr val="tx1"/>
                </a:solidFill>
                <a:effectLst/>
                <a:latin typeface="+mn-lt"/>
                <a:ea typeface="+mn-ea"/>
                <a:cs typeface="+mn-cs"/>
              </a:rPr>
              <a:t>La scarsità idrica è uno dei fattori innescanti processi di degrado del suolo e desertificazione, e che influenza la capacità di sequestro del carbonio delle piante.</a:t>
            </a:r>
          </a:p>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14</a:t>
            </a:fld>
            <a:endParaRPr lang="it-IT"/>
          </a:p>
        </p:txBody>
      </p:sp>
    </p:spTree>
    <p:extLst>
      <p:ext uri="{BB962C8B-B14F-4D97-AF65-F5344CB8AC3E}">
        <p14:creationId xmlns:p14="http://schemas.microsoft.com/office/powerpoint/2010/main" val="371043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15</a:t>
            </a:fld>
            <a:endParaRPr lang="it-IT"/>
          </a:p>
        </p:txBody>
      </p:sp>
    </p:spTree>
    <p:extLst>
      <p:ext uri="{BB962C8B-B14F-4D97-AF65-F5344CB8AC3E}">
        <p14:creationId xmlns:p14="http://schemas.microsoft.com/office/powerpoint/2010/main" val="390604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16</a:t>
            </a:fld>
            <a:endParaRPr lang="it-IT"/>
          </a:p>
        </p:txBody>
      </p:sp>
    </p:spTree>
    <p:extLst>
      <p:ext uri="{BB962C8B-B14F-4D97-AF65-F5344CB8AC3E}">
        <p14:creationId xmlns:p14="http://schemas.microsoft.com/office/powerpoint/2010/main" val="299958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05F21AB-EDD3-4CFC-AD0E-E0C7907F0591}" type="slidenum">
              <a:rPr lang="it-IT" smtClean="0"/>
              <a:t>17</a:t>
            </a:fld>
            <a:endParaRPr lang="it-IT"/>
          </a:p>
        </p:txBody>
      </p:sp>
    </p:spTree>
    <p:extLst>
      <p:ext uri="{BB962C8B-B14F-4D97-AF65-F5344CB8AC3E}">
        <p14:creationId xmlns:p14="http://schemas.microsoft.com/office/powerpoint/2010/main" val="44075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9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3464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301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6950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00716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8942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37744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04841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9155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995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6092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6895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1197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0763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2907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5639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9081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4/13/2023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87535992"/>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s://www.ambienteambienti.com/consumo-di-suolo-e-sostenibilita-ambientale-quale-sfida/"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webp"/></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web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hyperlink" Target="https://www.infobuildenergia.it/approvata-legge-salvamare-senato/"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ebp"/><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9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01334" y="578297"/>
            <a:ext cx="9669156" cy="1032387"/>
          </a:xfrm>
        </p:spPr>
        <p:txBody>
          <a:bodyPr>
            <a:normAutofit fontScale="90000"/>
          </a:bodyPr>
          <a:lstStyle/>
          <a:p>
            <a:pPr algn="ctr"/>
            <a:r>
              <a:rPr lang="it-IT" dirty="0" smtClean="0"/>
              <a:t>L’ITALIA HA SETE:</a:t>
            </a:r>
            <a:br>
              <a:rPr lang="it-IT" dirty="0" smtClean="0"/>
            </a:br>
            <a:r>
              <a:rPr lang="it-IT" dirty="0" smtClean="0"/>
              <a:t>SICCITA’ ED EMERGENZA IDRICA</a:t>
            </a:r>
            <a:endParaRPr lang="it-IT" dirty="0"/>
          </a:p>
        </p:txBody>
      </p:sp>
      <p:sp>
        <p:nvSpPr>
          <p:cNvPr id="3" name="Sottotitolo 2"/>
          <p:cNvSpPr>
            <a:spLocks noGrp="1"/>
          </p:cNvSpPr>
          <p:nvPr>
            <p:ph type="subTitle" idx="1"/>
          </p:nvPr>
        </p:nvSpPr>
        <p:spPr>
          <a:xfrm>
            <a:off x="3203243" y="4749655"/>
            <a:ext cx="5265336" cy="712325"/>
          </a:xfrm>
        </p:spPr>
        <p:txBody>
          <a:bodyPr>
            <a:normAutofit/>
          </a:bodyPr>
          <a:lstStyle/>
          <a:p>
            <a:pPr algn="ctr">
              <a:spcBef>
                <a:spcPts val="0"/>
              </a:spcBef>
              <a:spcAft>
                <a:spcPts val="0"/>
              </a:spcAft>
            </a:pPr>
            <a:r>
              <a:rPr lang="it-IT" sz="1800" dirty="0" smtClean="0">
                <a:solidFill>
                  <a:schemeClr val="bg2">
                    <a:lumMod val="50000"/>
                  </a:schemeClr>
                </a:solidFill>
              </a:rPr>
              <a:t>ING. CLAUDIA PERLONGO</a:t>
            </a:r>
          </a:p>
          <a:p>
            <a:pPr algn="ctr">
              <a:spcBef>
                <a:spcPts val="0"/>
              </a:spcBef>
              <a:spcAft>
                <a:spcPts val="0"/>
              </a:spcAft>
            </a:pPr>
            <a:r>
              <a:rPr lang="it-IT" sz="1800" dirty="0" smtClean="0">
                <a:solidFill>
                  <a:schemeClr val="bg2">
                    <a:lumMod val="50000"/>
                  </a:schemeClr>
                </a:solidFill>
              </a:rPr>
              <a:t>ESPERTO IN EMERGENZE IDRICHE UMANITARIE</a:t>
            </a:r>
            <a:endParaRPr lang="it-IT" sz="1800" dirty="0">
              <a:solidFill>
                <a:schemeClr val="bg2">
                  <a:lumMod val="50000"/>
                </a:schemeClr>
              </a:solidFill>
            </a:endParaRPr>
          </a:p>
        </p:txBody>
      </p:sp>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5618" y="1776888"/>
            <a:ext cx="5400587" cy="2961612"/>
          </a:xfrm>
          <a:prstGeom prst="rect">
            <a:avLst/>
          </a:prstGeom>
        </p:spPr>
      </p:pic>
      <p:pic>
        <p:nvPicPr>
          <p:cNvPr id="5" name="Immagin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34574" y="5899489"/>
            <a:ext cx="3338475" cy="832020"/>
          </a:xfrm>
          <a:prstGeom prst="rect">
            <a:avLst/>
          </a:prstGeom>
        </p:spPr>
      </p:pic>
      <p:pic>
        <p:nvPicPr>
          <p:cNvPr id="7" name="Immagin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7678" y="5071497"/>
            <a:ext cx="2454699" cy="1655985"/>
          </a:xfrm>
          <a:prstGeom prst="rect">
            <a:avLst/>
          </a:prstGeom>
        </p:spPr>
      </p:pic>
    </p:spTree>
    <p:extLst>
      <p:ext uri="{BB962C8B-B14F-4D97-AF65-F5344CB8AC3E}">
        <p14:creationId xmlns:p14="http://schemas.microsoft.com/office/powerpoint/2010/main" val="1265499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4520" y="1213892"/>
            <a:ext cx="11472719" cy="1032387"/>
          </a:xfrm>
        </p:spPr>
        <p:txBody>
          <a:bodyPr>
            <a:noAutofit/>
          </a:bodyPr>
          <a:lstStyle/>
          <a:p>
            <a:r>
              <a:rPr lang="it-IT" sz="4400" dirty="0" smtClean="0"/>
              <a:t>INTRODUZIONE: LA SITUAZIONE DEL PO</a:t>
            </a:r>
            <a:br>
              <a:rPr lang="it-IT" sz="4400" dirty="0" smtClean="0"/>
            </a:br>
            <a:r>
              <a:rPr lang="it-IT" sz="4400" dirty="0" smtClean="0"/>
              <a:t/>
            </a:r>
            <a:br>
              <a:rPr lang="it-IT" sz="4400" dirty="0" smtClean="0"/>
            </a:b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5" name="Rettangolo 4"/>
          <p:cNvSpPr/>
          <p:nvPr/>
        </p:nvSpPr>
        <p:spPr>
          <a:xfrm>
            <a:off x="200079" y="585234"/>
            <a:ext cx="11676961" cy="5262979"/>
          </a:xfrm>
          <a:prstGeom prst="rect">
            <a:avLst/>
          </a:prstGeom>
        </p:spPr>
        <p:txBody>
          <a:bodyPr wrap="square">
            <a:spAutoFit/>
          </a:bodyPr>
          <a:lstStyle/>
          <a:p>
            <a:endParaRPr lang="it-IT" sz="2400" dirty="0">
              <a:solidFill>
                <a:schemeClr val="bg2">
                  <a:lumMod val="75000"/>
                </a:schemeClr>
              </a:solidFill>
            </a:endParaRPr>
          </a:p>
          <a:p>
            <a:r>
              <a:rPr lang="it-IT" sz="2400" dirty="0" smtClean="0">
                <a:solidFill>
                  <a:schemeClr val="bg2">
                    <a:lumMod val="75000"/>
                  </a:schemeClr>
                </a:solidFill>
              </a:rPr>
              <a:t>Secondo </a:t>
            </a:r>
            <a:r>
              <a:rPr lang="it-IT" sz="2400" dirty="0">
                <a:solidFill>
                  <a:schemeClr val="bg2">
                    <a:lumMod val="75000"/>
                  </a:schemeClr>
                </a:solidFill>
              </a:rPr>
              <a:t>il bollettino diramato dall’Autorità di bacino distrettuale è </a:t>
            </a:r>
            <a:r>
              <a:rPr lang="it-IT" sz="2400" b="1" dirty="0">
                <a:solidFill>
                  <a:schemeClr val="accent6">
                    <a:lumMod val="75000"/>
                  </a:schemeClr>
                </a:solidFill>
              </a:rPr>
              <a:t>allerta rossa</a:t>
            </a:r>
            <a:r>
              <a:rPr lang="it-IT" sz="2400" dirty="0">
                <a:solidFill>
                  <a:schemeClr val="bg2">
                    <a:lumMod val="75000"/>
                  </a:schemeClr>
                </a:solidFill>
              </a:rPr>
              <a:t> per il Po e l’emergenza resta gravissima. </a:t>
            </a:r>
            <a:endParaRPr lang="it-IT" sz="2400" dirty="0" smtClean="0">
              <a:solidFill>
                <a:schemeClr val="bg2">
                  <a:lumMod val="75000"/>
                </a:schemeClr>
              </a:solidFill>
            </a:endParaRPr>
          </a:p>
          <a:p>
            <a:endParaRPr lang="it-IT" sz="2400" dirty="0">
              <a:solidFill>
                <a:schemeClr val="bg2">
                  <a:lumMod val="75000"/>
                </a:schemeClr>
              </a:solidFill>
            </a:endParaRPr>
          </a:p>
          <a:p>
            <a:r>
              <a:rPr lang="it-IT" sz="2400" dirty="0" smtClean="0">
                <a:solidFill>
                  <a:schemeClr val="bg2">
                    <a:lumMod val="75000"/>
                  </a:schemeClr>
                </a:solidFill>
              </a:rPr>
              <a:t>Pesano </a:t>
            </a:r>
            <a:r>
              <a:rPr lang="it-IT" sz="2400" dirty="0">
                <a:solidFill>
                  <a:schemeClr val="bg2">
                    <a:lumMod val="75000"/>
                  </a:schemeClr>
                </a:solidFill>
              </a:rPr>
              <a:t>l’assenza delle </a:t>
            </a:r>
            <a:r>
              <a:rPr lang="it-IT" sz="2400" dirty="0" smtClean="0">
                <a:solidFill>
                  <a:schemeClr val="bg2">
                    <a:lumMod val="75000"/>
                  </a:schemeClr>
                </a:solidFill>
              </a:rPr>
              <a:t>piogge, delle nevi </a:t>
            </a:r>
            <a:r>
              <a:rPr lang="it-IT" sz="2400" dirty="0">
                <a:solidFill>
                  <a:schemeClr val="bg2">
                    <a:lumMod val="75000"/>
                  </a:schemeClr>
                </a:solidFill>
              </a:rPr>
              <a:t>e l’aumento delle temperature, ma preoccupa anche l’avanzata del </a:t>
            </a:r>
            <a:r>
              <a:rPr lang="it-IT" sz="2400" dirty="0" smtClean="0">
                <a:solidFill>
                  <a:schemeClr val="bg2">
                    <a:lumMod val="75000"/>
                  </a:schemeClr>
                </a:solidFill>
              </a:rPr>
              <a:t>cuneo salino</a:t>
            </a:r>
            <a:r>
              <a:rPr lang="it-IT" sz="2400" dirty="0" smtClean="0"/>
              <a:t>*</a:t>
            </a:r>
            <a:r>
              <a:rPr lang="it-IT" sz="2400" dirty="0" smtClean="0">
                <a:solidFill>
                  <a:schemeClr val="bg2">
                    <a:lumMod val="75000"/>
                  </a:schemeClr>
                </a:solidFill>
              </a:rPr>
              <a:t> </a:t>
            </a:r>
            <a:r>
              <a:rPr lang="it-IT" sz="2400" dirty="0">
                <a:solidFill>
                  <a:schemeClr val="bg2">
                    <a:lumMod val="75000"/>
                  </a:schemeClr>
                </a:solidFill>
              </a:rPr>
              <a:t>nel </a:t>
            </a:r>
            <a:r>
              <a:rPr lang="it-IT" sz="2400" dirty="0" smtClean="0">
                <a:solidFill>
                  <a:schemeClr val="bg2">
                    <a:lumMod val="75000"/>
                  </a:schemeClr>
                </a:solidFill>
              </a:rPr>
              <a:t>Delta del Po (30 km), </a:t>
            </a:r>
            <a:r>
              <a:rPr lang="it-IT" sz="2400" dirty="0">
                <a:solidFill>
                  <a:schemeClr val="bg2">
                    <a:lumMod val="75000"/>
                  </a:schemeClr>
                </a:solidFill>
              </a:rPr>
              <a:t>per le possibili ripercussioni non solo </a:t>
            </a:r>
            <a:r>
              <a:rPr lang="it-IT" sz="2400" dirty="0" smtClean="0">
                <a:solidFill>
                  <a:schemeClr val="bg2">
                    <a:lumMod val="75000"/>
                  </a:schemeClr>
                </a:solidFill>
              </a:rPr>
              <a:t>ambientali - </a:t>
            </a:r>
            <a:r>
              <a:rPr lang="it-IT" sz="2400" dirty="0">
                <a:solidFill>
                  <a:schemeClr val="bg2">
                    <a:lumMod val="75000"/>
                  </a:schemeClr>
                </a:solidFill>
              </a:rPr>
              <a:t>danno irreversibile all’habitat e alla biodiversità in quelle zone o causa di improduttività colturale, ma anche minaccia costante al comparto idropotabile, vista la presenza operativa, a pochi chilometri, dell’impianto che serve tutt’ora oltre 750mila persone nelle due province di Ferrara e Rovigo</a:t>
            </a:r>
            <a:r>
              <a:rPr lang="it-IT" sz="2400" dirty="0" smtClean="0">
                <a:solidFill>
                  <a:schemeClr val="bg2">
                    <a:lumMod val="75000"/>
                  </a:schemeClr>
                </a:solidFill>
              </a:rPr>
              <a:t>.</a:t>
            </a:r>
          </a:p>
          <a:p>
            <a:endParaRPr lang="it-IT" sz="2400" dirty="0">
              <a:solidFill>
                <a:schemeClr val="bg2">
                  <a:lumMod val="75000"/>
                </a:schemeClr>
              </a:solidFill>
            </a:endParaRPr>
          </a:p>
          <a:p>
            <a:r>
              <a:rPr lang="it-IT" sz="2400" dirty="0" smtClean="0">
                <a:solidFill>
                  <a:schemeClr val="bg2">
                    <a:lumMod val="75000"/>
                  </a:schemeClr>
                </a:solidFill>
              </a:rPr>
              <a:t>Nell’ultimo anno la portata del Po risulta diminuita dell’80% (11% negli ultimi 20 anni e 15% nel Tevere) e il livello del fiume si è dimezzato da 4 a 2 metri.</a:t>
            </a:r>
            <a:endParaRPr lang="it-IT" sz="2400" dirty="0">
              <a:solidFill>
                <a:schemeClr val="bg2">
                  <a:lumMod val="75000"/>
                </a:schemeClr>
              </a:solidFill>
            </a:endParaRPr>
          </a:p>
        </p:txBody>
      </p:sp>
      <p:sp>
        <p:nvSpPr>
          <p:cNvPr id="3" name="Rettangolo 2"/>
          <p:cNvSpPr/>
          <p:nvPr/>
        </p:nvSpPr>
        <p:spPr>
          <a:xfrm>
            <a:off x="164520" y="6173819"/>
            <a:ext cx="5464120" cy="461665"/>
          </a:xfrm>
          <a:prstGeom prst="rect">
            <a:avLst/>
          </a:prstGeom>
        </p:spPr>
        <p:txBody>
          <a:bodyPr wrap="square">
            <a:spAutoFit/>
          </a:bodyPr>
          <a:lstStyle/>
          <a:p>
            <a:r>
              <a:rPr lang="it-IT" sz="1200" dirty="0"/>
              <a:t>*il livello delle acque marine che non è più ostacolato dal flusso del fiume e risale verso la </a:t>
            </a:r>
            <a:r>
              <a:rPr lang="it-IT" sz="1200" dirty="0" smtClean="0"/>
              <a:t>terraferma impattando la qualità dell’acqua</a:t>
            </a:r>
            <a:endParaRPr lang="it-IT" sz="1200" dirty="0"/>
          </a:p>
        </p:txBody>
      </p:sp>
    </p:spTree>
    <p:extLst>
      <p:ext uri="{BB962C8B-B14F-4D97-AF65-F5344CB8AC3E}">
        <p14:creationId xmlns:p14="http://schemas.microsoft.com/office/powerpoint/2010/main" val="53797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41761" y="0"/>
            <a:ext cx="11706399" cy="1032387"/>
          </a:xfrm>
        </p:spPr>
        <p:txBody>
          <a:bodyPr>
            <a:noAutofit/>
          </a:bodyPr>
          <a:lstStyle/>
          <a:p>
            <a:r>
              <a:rPr lang="it-IT" sz="4400" dirty="0" smtClean="0"/>
              <a:t>DEFINIZIONE, CAUSE ED EFFETTI</a:t>
            </a:r>
            <a:endParaRPr lang="it-IT" sz="4400" dirty="0"/>
          </a:p>
        </p:txBody>
      </p:sp>
      <p:sp>
        <p:nvSpPr>
          <p:cNvPr id="3" name="Sottotitolo 2"/>
          <p:cNvSpPr>
            <a:spLocks noGrp="1"/>
          </p:cNvSpPr>
          <p:nvPr>
            <p:ph type="subTitle" idx="1"/>
          </p:nvPr>
        </p:nvSpPr>
        <p:spPr>
          <a:xfrm>
            <a:off x="241761" y="1324852"/>
            <a:ext cx="11885816" cy="1655762"/>
          </a:xfrm>
        </p:spPr>
        <p:txBody>
          <a:bodyPr>
            <a:noAutofit/>
          </a:bodyPr>
          <a:lstStyle/>
          <a:p>
            <a:r>
              <a:rPr lang="it-IT" sz="2400" u="sng" dirty="0" smtClean="0"/>
              <a:t>SICCITA’</a:t>
            </a:r>
            <a:r>
              <a:rPr lang="it-IT" sz="2400" dirty="0" smtClean="0"/>
              <a:t>:</a:t>
            </a:r>
          </a:p>
          <a:p>
            <a:r>
              <a:rPr lang="it-IT" sz="2400" dirty="0" smtClean="0"/>
              <a:t>carenza di piogge e in genere di umidità che si protrae per un lungo periodo di tempo, rendendo arida la terra. E’ un evento di carenza prolungata dell’approvvigionamento idrico.</a:t>
            </a:r>
          </a:p>
          <a:p>
            <a:r>
              <a:rPr lang="it-IT" sz="2400" u="sng" dirty="0" smtClean="0"/>
              <a:t>CAUSE</a:t>
            </a:r>
            <a:r>
              <a:rPr lang="it-IT" sz="2400" dirty="0" smtClean="0"/>
              <a:t>: </a:t>
            </a:r>
            <a:endParaRPr lang="it-IT" sz="2400" dirty="0"/>
          </a:p>
          <a:p>
            <a:r>
              <a:rPr lang="it-IT" sz="2400" dirty="0" smtClean="0"/>
              <a:t>Temperature elevate, inquinamento, cambiamento climatico e scarse precipitazioni</a:t>
            </a:r>
          </a:p>
          <a:p>
            <a:r>
              <a:rPr lang="it-IT" sz="2400" u="sng" dirty="0" smtClean="0"/>
              <a:t>EFFETTI/IMPATTI</a:t>
            </a:r>
            <a:r>
              <a:rPr lang="it-IT" sz="2400" dirty="0" smtClean="0"/>
              <a:t>: </a:t>
            </a:r>
            <a:endParaRPr lang="it-IT" sz="2400" dirty="0"/>
          </a:p>
          <a:p>
            <a:r>
              <a:rPr lang="it-IT" sz="2400" dirty="0" smtClean="0"/>
              <a:t>la siccità implica una riduzione delle risorse idriche (corsi d’acqua, laghi, acquiferi sotterranei) al di sotto della soglia del bisogno provocando seri impatti di vario tipo</a:t>
            </a:r>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Tree>
    <p:extLst>
      <p:ext uri="{BB962C8B-B14F-4D97-AF65-F5344CB8AC3E}">
        <p14:creationId xmlns:p14="http://schemas.microsoft.com/office/powerpoint/2010/main" val="4188417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1760" y="-138614"/>
            <a:ext cx="11056160" cy="1032387"/>
          </a:xfrm>
        </p:spPr>
        <p:txBody>
          <a:bodyPr>
            <a:noAutofit/>
          </a:bodyPr>
          <a:lstStyle/>
          <a:p>
            <a:r>
              <a:rPr lang="it-IT" sz="4400" dirty="0" smtClean="0"/>
              <a:t>DEFINIZIONE, CAUSE ED EFFETTI</a:t>
            </a:r>
            <a:endParaRPr lang="it-IT" sz="4400" dirty="0"/>
          </a:p>
        </p:txBody>
      </p:sp>
      <p:sp>
        <p:nvSpPr>
          <p:cNvPr id="4" name="Rettangolo 3"/>
          <p:cNvSpPr/>
          <p:nvPr/>
        </p:nvSpPr>
        <p:spPr>
          <a:xfrm>
            <a:off x="241760" y="996326"/>
            <a:ext cx="4604560" cy="5324535"/>
          </a:xfrm>
          <a:prstGeom prst="rect">
            <a:avLst/>
          </a:prstGeom>
        </p:spPr>
        <p:txBody>
          <a:bodyPr wrap="square">
            <a:spAutoFit/>
          </a:bodyPr>
          <a:lstStyle/>
          <a:p>
            <a:r>
              <a:rPr lang="it-IT" sz="2000" dirty="0">
                <a:solidFill>
                  <a:schemeClr val="bg2">
                    <a:lumMod val="75000"/>
                  </a:schemeClr>
                </a:solidFill>
              </a:rPr>
              <a:t>La siccità non è un mero fenomeno fisico. </a:t>
            </a:r>
            <a:endParaRPr lang="it-IT" sz="2000" dirty="0" smtClean="0">
              <a:solidFill>
                <a:schemeClr val="bg2">
                  <a:lumMod val="75000"/>
                </a:schemeClr>
              </a:solidFill>
            </a:endParaRPr>
          </a:p>
          <a:p>
            <a:endParaRPr lang="it-IT" sz="2000" dirty="0" smtClean="0">
              <a:solidFill>
                <a:schemeClr val="bg2">
                  <a:lumMod val="75000"/>
                </a:schemeClr>
              </a:solidFill>
            </a:endParaRPr>
          </a:p>
          <a:p>
            <a:r>
              <a:rPr lang="it-IT" sz="2000" dirty="0" smtClean="0">
                <a:solidFill>
                  <a:schemeClr val="bg2">
                    <a:lumMod val="75000"/>
                  </a:schemeClr>
                </a:solidFill>
              </a:rPr>
              <a:t>L’effetto </a:t>
            </a:r>
            <a:r>
              <a:rPr lang="it-IT" sz="2000" dirty="0">
                <a:solidFill>
                  <a:schemeClr val="bg2">
                    <a:lumMod val="75000"/>
                  </a:schemeClr>
                </a:solidFill>
              </a:rPr>
              <a:t>cumulato della scarsità di pioggia nel tempo ha impatti diversi sulla società, essendo il risultato dell’interazione fra pericolosità naturale (riduzione delle precipitazioni al di sotto della media) e i fabbisogni idrici per i vari usi. </a:t>
            </a:r>
            <a:endParaRPr lang="it-IT" sz="2000" dirty="0" smtClean="0">
              <a:solidFill>
                <a:schemeClr val="bg2">
                  <a:lumMod val="75000"/>
                </a:schemeClr>
              </a:solidFill>
            </a:endParaRPr>
          </a:p>
          <a:p>
            <a:endParaRPr lang="it-IT" sz="2000" dirty="0">
              <a:solidFill>
                <a:schemeClr val="bg2">
                  <a:lumMod val="75000"/>
                </a:schemeClr>
              </a:solidFill>
            </a:endParaRPr>
          </a:p>
          <a:p>
            <a:r>
              <a:rPr lang="it-IT" sz="2000" dirty="0" smtClean="0">
                <a:solidFill>
                  <a:schemeClr val="bg2">
                    <a:lumMod val="75000"/>
                  </a:schemeClr>
                </a:solidFill>
              </a:rPr>
              <a:t>Per </a:t>
            </a:r>
            <a:r>
              <a:rPr lang="it-IT" sz="2000" dirty="0">
                <a:solidFill>
                  <a:schemeClr val="bg2">
                    <a:lumMod val="75000"/>
                  </a:schemeClr>
                </a:solidFill>
              </a:rPr>
              <a:t>questa ragione spesso la siccità viene identificata in quattro tipi: meteorologica, agricola, idrologica e socio-economica (</a:t>
            </a:r>
            <a:r>
              <a:rPr lang="it-IT" sz="2000" dirty="0" err="1">
                <a:solidFill>
                  <a:schemeClr val="bg2">
                    <a:lumMod val="75000"/>
                  </a:schemeClr>
                </a:solidFill>
              </a:rPr>
              <a:t>Wilhite</a:t>
            </a:r>
            <a:r>
              <a:rPr lang="it-IT" sz="2000" dirty="0">
                <a:solidFill>
                  <a:schemeClr val="bg2">
                    <a:lumMod val="75000"/>
                  </a:schemeClr>
                </a:solidFill>
              </a:rPr>
              <a:t>, 2000</a:t>
            </a:r>
            <a:r>
              <a:rPr lang="it-IT" sz="2000" dirty="0" smtClean="0">
                <a:solidFill>
                  <a:schemeClr val="bg2">
                    <a:lumMod val="75000"/>
                  </a:schemeClr>
                </a:solidFill>
              </a:rPr>
              <a:t>). CNR.</a:t>
            </a:r>
            <a:endParaRPr lang="it-IT" sz="2000" dirty="0">
              <a:solidFill>
                <a:schemeClr val="bg2">
                  <a:lumMod val="75000"/>
                </a:schemeClr>
              </a:solidFill>
            </a:endParaRPr>
          </a:p>
        </p:txBody>
      </p:sp>
      <p:sp>
        <p:nvSpPr>
          <p:cNvPr id="7"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10" name="Immagin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35512" y="996326"/>
            <a:ext cx="7149190" cy="5268988"/>
          </a:xfrm>
          <a:prstGeom prst="rect">
            <a:avLst/>
          </a:prstGeom>
        </p:spPr>
      </p:pic>
    </p:spTree>
    <p:extLst>
      <p:ext uri="{BB962C8B-B14F-4D97-AF65-F5344CB8AC3E}">
        <p14:creationId xmlns:p14="http://schemas.microsoft.com/office/powerpoint/2010/main" val="4278841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7800" y="-59212"/>
            <a:ext cx="11533678" cy="1032387"/>
          </a:xfrm>
        </p:spPr>
        <p:txBody>
          <a:bodyPr>
            <a:normAutofit/>
          </a:bodyPr>
          <a:lstStyle/>
          <a:p>
            <a:r>
              <a:rPr lang="it-IT" sz="4400" dirty="0" smtClean="0"/>
              <a:t>DEFINIZIONE, CAUSE ED EFFETTI</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Rettangolo 6"/>
          <p:cNvSpPr/>
          <p:nvPr/>
        </p:nvSpPr>
        <p:spPr>
          <a:xfrm>
            <a:off x="373840" y="1562752"/>
            <a:ext cx="11401599" cy="646331"/>
          </a:xfrm>
          <a:prstGeom prst="rect">
            <a:avLst/>
          </a:prstGeom>
          <a:solidFill>
            <a:schemeClr val="tx1"/>
          </a:solidFill>
          <a:ln w="19050">
            <a:solidFill>
              <a:schemeClr val="tx1"/>
            </a:solidFill>
          </a:ln>
        </p:spPr>
        <p:txBody>
          <a:bodyPr wrap="square">
            <a:spAutoFit/>
          </a:bodyPr>
          <a:lstStyle/>
          <a:p>
            <a:r>
              <a:rPr lang="it-IT" u="sng" dirty="0" smtClean="0">
                <a:solidFill>
                  <a:schemeClr val="bg2">
                    <a:lumMod val="75000"/>
                  </a:schemeClr>
                </a:solidFill>
              </a:rPr>
              <a:t>Siccità meteorologica</a:t>
            </a:r>
            <a:r>
              <a:rPr lang="it-IT" dirty="0" smtClean="0">
                <a:solidFill>
                  <a:schemeClr val="bg2">
                    <a:lumMod val="75000"/>
                  </a:schemeClr>
                </a:solidFill>
              </a:rPr>
              <a:t>: </a:t>
            </a:r>
            <a:r>
              <a:rPr lang="it-IT" dirty="0">
                <a:solidFill>
                  <a:schemeClr val="bg2">
                    <a:lumMod val="75000"/>
                  </a:schemeClr>
                </a:solidFill>
              </a:rPr>
              <a:t>Riduzione delle precipitazioni al di sotto della media climatologica (almeno 30 anni), per un certo periodo (es. giorni, mesi, anni), in una determinata area</a:t>
            </a:r>
            <a:r>
              <a:rPr lang="it-IT" dirty="0" smtClean="0">
                <a:solidFill>
                  <a:schemeClr val="bg2">
                    <a:lumMod val="75000"/>
                  </a:schemeClr>
                </a:solidFill>
              </a:rPr>
              <a:t>.</a:t>
            </a:r>
          </a:p>
        </p:txBody>
      </p:sp>
      <p:sp>
        <p:nvSpPr>
          <p:cNvPr id="8" name="Rettangolo 7"/>
          <p:cNvSpPr/>
          <p:nvPr/>
        </p:nvSpPr>
        <p:spPr>
          <a:xfrm>
            <a:off x="373841" y="3668512"/>
            <a:ext cx="11401598" cy="923330"/>
          </a:xfrm>
          <a:prstGeom prst="rect">
            <a:avLst/>
          </a:prstGeom>
          <a:solidFill>
            <a:schemeClr val="tx1"/>
          </a:solidFill>
          <a:ln w="19050">
            <a:solidFill>
              <a:schemeClr val="tx1"/>
            </a:solidFill>
          </a:ln>
        </p:spPr>
        <p:txBody>
          <a:bodyPr wrap="square">
            <a:spAutoFit/>
          </a:bodyPr>
          <a:lstStyle/>
          <a:p>
            <a:r>
              <a:rPr lang="it-IT" u="sng" dirty="0" smtClean="0">
                <a:solidFill>
                  <a:schemeClr val="bg2">
                    <a:lumMod val="75000"/>
                  </a:schemeClr>
                </a:solidFill>
              </a:rPr>
              <a:t>Siccità idrologica</a:t>
            </a:r>
            <a:r>
              <a:rPr lang="it-IT" dirty="0" smtClean="0">
                <a:solidFill>
                  <a:schemeClr val="bg2">
                    <a:lumMod val="75000"/>
                  </a:schemeClr>
                </a:solidFill>
              </a:rPr>
              <a:t>: </a:t>
            </a:r>
            <a:r>
              <a:rPr lang="it-IT" dirty="0">
                <a:solidFill>
                  <a:schemeClr val="bg2">
                    <a:lumMod val="75000"/>
                  </a:schemeClr>
                </a:solidFill>
              </a:rPr>
              <a:t>Implica una riduzione delle risorse idriche (corsi d'acqua, laghi, acquiferi sotterranei) al di sotto una data soglia per un dato periodo, dovuta ad una persistente contrazione (riduzione) delle </a:t>
            </a:r>
            <a:r>
              <a:rPr lang="it-IT" dirty="0" smtClean="0">
                <a:solidFill>
                  <a:schemeClr val="bg2">
                    <a:lumMod val="75000"/>
                  </a:schemeClr>
                </a:solidFill>
              </a:rPr>
              <a:t>piogge.</a:t>
            </a:r>
          </a:p>
        </p:txBody>
      </p:sp>
      <p:sp>
        <p:nvSpPr>
          <p:cNvPr id="9" name="Rettangolo 8"/>
          <p:cNvSpPr/>
          <p:nvPr/>
        </p:nvSpPr>
        <p:spPr>
          <a:xfrm>
            <a:off x="373840" y="4738609"/>
            <a:ext cx="11401599" cy="923330"/>
          </a:xfrm>
          <a:prstGeom prst="rect">
            <a:avLst/>
          </a:prstGeom>
          <a:solidFill>
            <a:schemeClr val="tx1"/>
          </a:solidFill>
          <a:ln w="19050">
            <a:solidFill>
              <a:schemeClr val="tx1"/>
            </a:solidFill>
          </a:ln>
        </p:spPr>
        <p:txBody>
          <a:bodyPr wrap="square">
            <a:spAutoFit/>
          </a:bodyPr>
          <a:lstStyle/>
          <a:p>
            <a:r>
              <a:rPr lang="it-IT" u="sng" dirty="0" smtClean="0">
                <a:solidFill>
                  <a:schemeClr val="bg2">
                    <a:lumMod val="75000"/>
                  </a:schemeClr>
                </a:solidFill>
              </a:rPr>
              <a:t>Siccità socio-economica</a:t>
            </a:r>
            <a:r>
              <a:rPr lang="it-IT" dirty="0" smtClean="0">
                <a:solidFill>
                  <a:schemeClr val="bg2">
                    <a:lumMod val="75000"/>
                  </a:schemeClr>
                </a:solidFill>
              </a:rPr>
              <a:t>: </a:t>
            </a:r>
            <a:r>
              <a:rPr lang="it-IT" dirty="0">
                <a:solidFill>
                  <a:schemeClr val="bg2">
                    <a:lumMod val="75000"/>
                  </a:schemeClr>
                </a:solidFill>
              </a:rPr>
              <a:t>A</a:t>
            </a:r>
            <a:r>
              <a:rPr lang="it-IT" dirty="0" smtClean="0">
                <a:solidFill>
                  <a:schemeClr val="bg2">
                    <a:lumMod val="75000"/>
                  </a:schemeClr>
                </a:solidFill>
              </a:rPr>
              <a:t>ssociata </a:t>
            </a:r>
            <a:r>
              <a:rPr lang="it-IT" dirty="0">
                <a:solidFill>
                  <a:schemeClr val="bg2">
                    <a:lumMod val="75000"/>
                  </a:schemeClr>
                </a:solidFill>
              </a:rPr>
              <a:t>alla domanda/rifornimento idrico relativa a beni e bisogni economici. Durante siccità particolarmente intense ed estese l'allocazione della risorsa idrica per </a:t>
            </a:r>
            <a:r>
              <a:rPr lang="it-IT" dirty="0" smtClean="0">
                <a:solidFill>
                  <a:schemeClr val="bg2">
                    <a:lumMod val="75000"/>
                  </a:schemeClr>
                </a:solidFill>
              </a:rPr>
              <a:t>le comuni </a:t>
            </a:r>
            <a:r>
              <a:rPr lang="it-IT" dirty="0">
                <a:solidFill>
                  <a:schemeClr val="bg2">
                    <a:lumMod val="75000"/>
                  </a:schemeClr>
                </a:solidFill>
              </a:rPr>
              <a:t>attività antropiche può essere compromessa</a:t>
            </a:r>
            <a:r>
              <a:rPr lang="it-IT" dirty="0" smtClean="0">
                <a:solidFill>
                  <a:schemeClr val="bg2">
                    <a:lumMod val="75000"/>
                  </a:schemeClr>
                </a:solidFill>
              </a:rPr>
              <a:t>.</a:t>
            </a:r>
          </a:p>
        </p:txBody>
      </p:sp>
      <p:sp>
        <p:nvSpPr>
          <p:cNvPr id="10" name="Rettangolo 9"/>
          <p:cNvSpPr/>
          <p:nvPr/>
        </p:nvSpPr>
        <p:spPr>
          <a:xfrm>
            <a:off x="373840" y="2338633"/>
            <a:ext cx="11401600" cy="1200329"/>
          </a:xfrm>
          <a:prstGeom prst="rect">
            <a:avLst/>
          </a:prstGeom>
          <a:solidFill>
            <a:schemeClr val="tx1"/>
          </a:solidFill>
          <a:ln w="19050">
            <a:solidFill>
              <a:schemeClr val="tx1"/>
            </a:solidFill>
          </a:ln>
        </p:spPr>
        <p:txBody>
          <a:bodyPr wrap="square">
            <a:spAutoFit/>
          </a:bodyPr>
          <a:lstStyle/>
          <a:p>
            <a:r>
              <a:rPr lang="it-IT" u="sng" dirty="0" smtClean="0">
                <a:solidFill>
                  <a:schemeClr val="bg2">
                    <a:lumMod val="75000"/>
                  </a:schemeClr>
                </a:solidFill>
              </a:rPr>
              <a:t>Siccità agricola</a:t>
            </a:r>
            <a:r>
              <a:rPr lang="it-IT" dirty="0" smtClean="0">
                <a:solidFill>
                  <a:schemeClr val="bg2">
                    <a:lumMod val="75000"/>
                  </a:schemeClr>
                </a:solidFill>
              </a:rPr>
              <a:t>: </a:t>
            </a:r>
            <a:r>
              <a:rPr lang="it-IT" dirty="0">
                <a:solidFill>
                  <a:schemeClr val="bg2">
                    <a:lumMod val="75000"/>
                  </a:schemeClr>
                </a:solidFill>
              </a:rPr>
              <a:t>Riduzione della disponibilità idrica (dovuta alle scarse precipitazioni ed all'aumento dell'evapotraspirazione) nella zona radicale del suolo, che ha impatto sulla crescita ottimale delle piante (soprattutto durante alcune fasi fenologiche critiche) e causa una riduzione delle rese</a:t>
            </a:r>
            <a:r>
              <a:rPr lang="it-IT" dirty="0" smtClean="0">
                <a:solidFill>
                  <a:schemeClr val="bg2">
                    <a:lumMod val="75000"/>
                  </a:schemeClr>
                </a:solidFill>
              </a:rPr>
              <a:t>.</a:t>
            </a:r>
          </a:p>
          <a:p>
            <a:endParaRPr lang="it-IT" dirty="0">
              <a:solidFill>
                <a:schemeClr val="bg2">
                  <a:lumMod val="75000"/>
                </a:schemeClr>
              </a:solidFill>
            </a:endParaRPr>
          </a:p>
        </p:txBody>
      </p:sp>
    </p:spTree>
    <p:extLst>
      <p:ext uri="{BB962C8B-B14F-4D97-AF65-F5344CB8AC3E}">
        <p14:creationId xmlns:p14="http://schemas.microsoft.com/office/powerpoint/2010/main" val="25252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5" name="Rettangolo 4"/>
          <p:cNvSpPr/>
          <p:nvPr/>
        </p:nvSpPr>
        <p:spPr>
          <a:xfrm>
            <a:off x="307800" y="2801217"/>
            <a:ext cx="4543599" cy="1938992"/>
          </a:xfrm>
          <a:prstGeom prst="rect">
            <a:avLst/>
          </a:prstGeom>
        </p:spPr>
        <p:txBody>
          <a:bodyPr wrap="square">
            <a:spAutoFit/>
          </a:bodyPr>
          <a:lstStyle/>
          <a:p>
            <a:r>
              <a:rPr lang="it-IT" sz="2400" dirty="0">
                <a:solidFill>
                  <a:schemeClr val="bg2">
                    <a:lumMod val="75000"/>
                  </a:schemeClr>
                </a:solidFill>
              </a:rPr>
              <a:t>La riduzione della disponibilità idrica causa danni diretti ed indiretti agli ecosistemi </a:t>
            </a:r>
            <a:r>
              <a:rPr lang="it-IT" sz="2400" dirty="0" smtClean="0">
                <a:solidFill>
                  <a:schemeClr val="bg2">
                    <a:lumMod val="75000"/>
                  </a:schemeClr>
                </a:solidFill>
              </a:rPr>
              <a:t>e </a:t>
            </a:r>
            <a:r>
              <a:rPr lang="it-IT" sz="2400" dirty="0">
                <a:solidFill>
                  <a:schemeClr val="bg2">
                    <a:lumMod val="75000"/>
                  </a:schemeClr>
                </a:solidFill>
              </a:rPr>
              <a:t>alle attività </a:t>
            </a:r>
            <a:r>
              <a:rPr lang="it-IT" sz="2400" dirty="0" smtClean="0">
                <a:solidFill>
                  <a:schemeClr val="bg2">
                    <a:lumMod val="75000"/>
                  </a:schemeClr>
                </a:solidFill>
              </a:rPr>
              <a:t>antropiche.</a:t>
            </a:r>
            <a:endParaRPr lang="it-IT" sz="2400" dirty="0">
              <a:solidFill>
                <a:schemeClr val="bg2">
                  <a:lumMod val="75000"/>
                </a:schemeClr>
              </a:solidFill>
            </a:endParaRPr>
          </a:p>
        </p:txBody>
      </p:sp>
      <p:pic>
        <p:nvPicPr>
          <p:cNvPr id="7" name="Immagin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5352" y="1002897"/>
            <a:ext cx="6847840" cy="5216225"/>
          </a:xfrm>
          <a:prstGeom prst="rect">
            <a:avLst/>
          </a:prstGeom>
        </p:spPr>
      </p:pic>
      <p:sp>
        <p:nvSpPr>
          <p:cNvPr id="9" name="Titolo 1"/>
          <p:cNvSpPr>
            <a:spLocks noGrp="1"/>
          </p:cNvSpPr>
          <p:nvPr>
            <p:ph type="ctrTitle"/>
          </p:nvPr>
        </p:nvSpPr>
        <p:spPr>
          <a:xfrm>
            <a:off x="307800" y="-59212"/>
            <a:ext cx="11533678" cy="1032387"/>
          </a:xfrm>
        </p:spPr>
        <p:txBody>
          <a:bodyPr>
            <a:normAutofit/>
          </a:bodyPr>
          <a:lstStyle/>
          <a:p>
            <a:r>
              <a:rPr lang="it-IT" sz="4400" dirty="0" smtClean="0"/>
              <a:t>DEFINIZIONE, CAUSE ED EFFETTI</a:t>
            </a:r>
            <a:endParaRPr lang="it-IT" sz="4400" dirty="0"/>
          </a:p>
        </p:txBody>
      </p:sp>
    </p:spTree>
    <p:extLst>
      <p:ext uri="{BB962C8B-B14F-4D97-AF65-F5344CB8AC3E}">
        <p14:creationId xmlns:p14="http://schemas.microsoft.com/office/powerpoint/2010/main" val="790468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4520" y="1213892"/>
            <a:ext cx="11472719" cy="1032387"/>
          </a:xfrm>
        </p:spPr>
        <p:txBody>
          <a:bodyPr>
            <a:noAutofit/>
          </a:bodyPr>
          <a:lstStyle/>
          <a:p>
            <a:r>
              <a:rPr lang="it-IT" sz="4400" dirty="0" smtClean="0"/>
              <a:t>Reti distribuzione acqua in </a:t>
            </a:r>
            <a:r>
              <a:rPr lang="it-IT" sz="4400" dirty="0" err="1" smtClean="0"/>
              <a:t>italia</a:t>
            </a:r>
            <a:r>
              <a:rPr lang="it-IT" sz="4400" dirty="0" smtClean="0"/>
              <a:t/>
            </a:r>
            <a:br>
              <a:rPr lang="it-IT" sz="4400" dirty="0" smtClean="0"/>
            </a:br>
            <a:r>
              <a:rPr lang="it-IT" sz="4400" dirty="0" smtClean="0"/>
              <a:t/>
            </a:r>
            <a:br>
              <a:rPr lang="it-IT" sz="4400" dirty="0" smtClean="0"/>
            </a:b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3" name="Rettangolo 2"/>
          <p:cNvSpPr/>
          <p:nvPr/>
        </p:nvSpPr>
        <p:spPr>
          <a:xfrm>
            <a:off x="282459" y="908524"/>
            <a:ext cx="11605840" cy="3139321"/>
          </a:xfrm>
          <a:prstGeom prst="rect">
            <a:avLst/>
          </a:prstGeom>
        </p:spPr>
        <p:txBody>
          <a:bodyPr wrap="square">
            <a:spAutoFit/>
          </a:bodyPr>
          <a:lstStyle/>
          <a:p>
            <a:endParaRPr lang="it-IT" dirty="0">
              <a:solidFill>
                <a:srgbClr val="3C3C3C"/>
              </a:solidFill>
            </a:endParaRPr>
          </a:p>
          <a:p>
            <a:r>
              <a:rPr lang="it-IT" dirty="0" smtClean="0">
                <a:solidFill>
                  <a:srgbClr val="3C3C3C"/>
                </a:solidFill>
              </a:rPr>
              <a:t>L’Italia è al terzultimo posto in Europa per spesa di investimento nel settore idrico (40 Euro/persona) contro una media europea di 100 Euro/persona. </a:t>
            </a:r>
          </a:p>
          <a:p>
            <a:endParaRPr lang="it-IT" dirty="0">
              <a:solidFill>
                <a:srgbClr val="3C3C3C"/>
              </a:solidFill>
            </a:endParaRPr>
          </a:p>
          <a:p>
            <a:r>
              <a:rPr lang="it-IT" dirty="0" smtClean="0">
                <a:solidFill>
                  <a:srgbClr val="3C3C3C"/>
                </a:solidFill>
              </a:rPr>
              <a:t>Ogni 100 litri di acqua immessi nel sistema di distribuzione, circa 40 litri vanno perduti e non arrivano ai rubinetti a causa di:</a:t>
            </a:r>
          </a:p>
          <a:p>
            <a:pPr marL="285750" indent="-285750">
              <a:buFont typeface="Wingdings" panose="05000000000000000000" pitchFamily="2" charset="2"/>
              <a:buChar char="§"/>
            </a:pPr>
            <a:r>
              <a:rPr lang="it-IT" dirty="0" smtClean="0">
                <a:solidFill>
                  <a:srgbClr val="3C3C3C"/>
                </a:solidFill>
              </a:rPr>
              <a:t>vetustà delle nostre reti acquedottistiche </a:t>
            </a:r>
          </a:p>
          <a:p>
            <a:pPr marL="285750" indent="-285750">
              <a:buFont typeface="Wingdings" panose="05000000000000000000" pitchFamily="2" charset="2"/>
              <a:buChar char="§"/>
            </a:pPr>
            <a:r>
              <a:rPr lang="it-IT" dirty="0" smtClean="0">
                <a:solidFill>
                  <a:srgbClr val="3C3C3C"/>
                </a:solidFill>
              </a:rPr>
              <a:t>scarso monitoraggio sulle perdite idriche nelle tubature</a:t>
            </a:r>
          </a:p>
          <a:p>
            <a:pPr marL="285750" indent="-285750">
              <a:buFont typeface="Wingdings" panose="05000000000000000000" pitchFamily="2" charset="2"/>
              <a:buChar char="§"/>
            </a:pPr>
            <a:r>
              <a:rPr lang="it-IT" dirty="0" smtClean="0">
                <a:solidFill>
                  <a:srgbClr val="3C3C3C"/>
                </a:solidFill>
              </a:rPr>
              <a:t>errori di misura dei contatori</a:t>
            </a:r>
          </a:p>
          <a:p>
            <a:pPr marL="285750" indent="-285750">
              <a:buFont typeface="Wingdings" panose="05000000000000000000" pitchFamily="2" charset="2"/>
              <a:buChar char="§"/>
            </a:pPr>
            <a:r>
              <a:rPr lang="it-IT" dirty="0">
                <a:solidFill>
                  <a:srgbClr val="3C3C3C"/>
                </a:solidFill>
              </a:rPr>
              <a:t>a</a:t>
            </a:r>
            <a:r>
              <a:rPr lang="it-IT" dirty="0" smtClean="0">
                <a:solidFill>
                  <a:srgbClr val="3C3C3C"/>
                </a:solidFill>
              </a:rPr>
              <a:t>llacci abusivi</a:t>
            </a:r>
          </a:p>
          <a:p>
            <a:pPr marL="285750" indent="-285750">
              <a:buFont typeface="Wingdings" panose="05000000000000000000" pitchFamily="2" charset="2"/>
              <a:buChar char="§"/>
            </a:pPr>
            <a:r>
              <a:rPr lang="it-IT" dirty="0" smtClean="0">
                <a:solidFill>
                  <a:srgbClr val="3C3C3C"/>
                </a:solidFill>
              </a:rPr>
              <a:t>mancanza di manutenzione e di investimenti sulle reti.</a:t>
            </a:r>
            <a:endParaRPr lang="it-IT" dirty="0"/>
          </a:p>
        </p:txBody>
      </p:sp>
      <p:pic>
        <p:nvPicPr>
          <p:cNvPr id="5" name="Immagin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8276" y="2619632"/>
            <a:ext cx="3566985" cy="3641125"/>
          </a:xfrm>
          <a:prstGeom prst="rect">
            <a:avLst/>
          </a:prstGeom>
        </p:spPr>
      </p:pic>
      <p:pic>
        <p:nvPicPr>
          <p:cNvPr id="7" name="Immagin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7177" y="4322279"/>
            <a:ext cx="4395165" cy="1938478"/>
          </a:xfrm>
          <a:prstGeom prst="rect">
            <a:avLst/>
          </a:prstGeom>
        </p:spPr>
      </p:pic>
    </p:spTree>
    <p:extLst>
      <p:ext uri="{BB962C8B-B14F-4D97-AF65-F5344CB8AC3E}">
        <p14:creationId xmlns:p14="http://schemas.microsoft.com/office/powerpoint/2010/main" val="3490921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41761" y="1324852"/>
            <a:ext cx="11885816" cy="686828"/>
          </a:xfrm>
        </p:spPr>
        <p:txBody>
          <a:bodyPr>
            <a:noAutofit/>
          </a:bodyPr>
          <a:lstStyle/>
          <a:p>
            <a:pPr marL="457200" indent="-457200">
              <a:buFont typeface="+mj-lt"/>
              <a:buAutoNum type="arabicPeriod"/>
            </a:pPr>
            <a:r>
              <a:rPr lang="it-IT" sz="2400" dirty="0" smtClean="0"/>
              <a:t>INFORMARE ED EDUCARE SU COMPORTAMENTI CONSAPEVOLI ED ALTERNATIVE TECNICHE</a:t>
            </a:r>
          </a:p>
        </p:txBody>
      </p:sp>
      <p:sp>
        <p:nvSpPr>
          <p:cNvPr id="5" name="Rettangolo 4"/>
          <p:cNvSpPr/>
          <p:nvPr/>
        </p:nvSpPr>
        <p:spPr>
          <a:xfrm>
            <a:off x="1783833" y="3440961"/>
            <a:ext cx="6565439" cy="923330"/>
          </a:xfrm>
          <a:prstGeom prst="rect">
            <a:avLst/>
          </a:prstGeom>
          <a:solidFill>
            <a:schemeClr val="tx1"/>
          </a:solidFill>
          <a:ln w="19050">
            <a:solidFill>
              <a:schemeClr val="bg2">
                <a:lumMod val="50000"/>
              </a:schemeClr>
            </a:solidFill>
          </a:ln>
        </p:spPr>
        <p:txBody>
          <a:bodyPr wrap="square">
            <a:spAutoFit/>
          </a:bodyPr>
          <a:lstStyle/>
          <a:p>
            <a:r>
              <a:rPr lang="it-IT" dirty="0" smtClean="0">
                <a:solidFill>
                  <a:schemeClr val="tx1">
                    <a:lumMod val="50000"/>
                  </a:schemeClr>
                </a:solidFill>
              </a:rPr>
              <a:t>I comportamenti responsabili a livello individuale hanno grande rilevanza SOLO se associati ad interventi strutturali ed approcci sostenibili a livello globale</a:t>
            </a:r>
            <a:endParaRPr lang="it-IT" dirty="0" smtClean="0">
              <a:solidFill>
                <a:schemeClr val="bg2">
                  <a:lumMod val="75000"/>
                </a:schemeClr>
              </a:solidFill>
            </a:endParaRPr>
          </a:p>
        </p:txBody>
      </p:sp>
      <p:sp>
        <p:nvSpPr>
          <p:cNvPr id="6" name="Rettangolo 5"/>
          <p:cNvSpPr/>
          <p:nvPr/>
        </p:nvSpPr>
        <p:spPr>
          <a:xfrm>
            <a:off x="763960" y="2455441"/>
            <a:ext cx="6602040" cy="646331"/>
          </a:xfrm>
          <a:prstGeom prst="rect">
            <a:avLst/>
          </a:prstGeom>
          <a:solidFill>
            <a:schemeClr val="tx1"/>
          </a:solidFill>
          <a:ln w="19050">
            <a:solidFill>
              <a:schemeClr val="bg2">
                <a:lumMod val="50000"/>
              </a:schemeClr>
            </a:solidFill>
          </a:ln>
        </p:spPr>
        <p:txBody>
          <a:bodyPr wrap="square">
            <a:spAutoFit/>
          </a:bodyPr>
          <a:lstStyle/>
          <a:p>
            <a:r>
              <a:rPr lang="it-IT" dirty="0" smtClean="0">
                <a:solidFill>
                  <a:schemeClr val="tx1">
                    <a:lumMod val="50000"/>
                  </a:schemeClr>
                </a:solidFill>
              </a:rPr>
              <a:t>Informarsi sulla situazione attuale oggi è possibile e alla portata di tutti nonostante le distrazioni mediatiche</a:t>
            </a:r>
            <a:endParaRPr lang="it-IT" dirty="0" smtClean="0">
              <a:solidFill>
                <a:schemeClr val="bg2">
                  <a:lumMod val="75000"/>
                </a:schemeClr>
              </a:solidFill>
            </a:endParaRPr>
          </a:p>
        </p:txBody>
      </p:sp>
      <p:sp>
        <p:nvSpPr>
          <p:cNvPr id="8" name="Rettangolo 7"/>
          <p:cNvSpPr/>
          <p:nvPr/>
        </p:nvSpPr>
        <p:spPr>
          <a:xfrm>
            <a:off x="2809993" y="4705559"/>
            <a:ext cx="6902967" cy="1200329"/>
          </a:xfrm>
          <a:prstGeom prst="rect">
            <a:avLst/>
          </a:prstGeom>
          <a:solidFill>
            <a:schemeClr val="tx1"/>
          </a:solidFill>
          <a:ln w="19050">
            <a:solidFill>
              <a:schemeClr val="bg2">
                <a:lumMod val="50000"/>
              </a:schemeClr>
            </a:solidFill>
          </a:ln>
        </p:spPr>
        <p:txBody>
          <a:bodyPr wrap="square">
            <a:spAutoFit/>
          </a:bodyPr>
          <a:lstStyle/>
          <a:p>
            <a:r>
              <a:rPr lang="it-IT" dirty="0" smtClean="0">
                <a:solidFill>
                  <a:schemeClr val="tx1">
                    <a:lumMod val="50000"/>
                  </a:schemeClr>
                </a:solidFill>
              </a:rPr>
              <a:t>Le alternative strutturali e tecniche esistono e in molti casi non sono più onerose rispetto allo status quo. Tutti dovremmo conoscerle e impegnarci a trovarne altre attraverso lo studio e la ricerca</a:t>
            </a:r>
            <a:endParaRPr lang="it-IT" dirty="0" smtClean="0">
              <a:solidFill>
                <a:schemeClr val="bg2">
                  <a:lumMod val="75000"/>
                </a:schemeClr>
              </a:solidFill>
            </a:endParaRPr>
          </a:p>
        </p:txBody>
      </p:sp>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880" y="4703480"/>
            <a:ext cx="1889760" cy="1335024"/>
          </a:xfrm>
          <a:prstGeom prst="rect">
            <a:avLst/>
          </a:prstGeom>
        </p:spPr>
      </p:pic>
      <p:pic>
        <p:nvPicPr>
          <p:cNvPr id="9" name="Immagin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V="1">
            <a:off x="8801313" y="2455441"/>
            <a:ext cx="2755840" cy="2058747"/>
          </a:xfrm>
          <a:prstGeom prst="rect">
            <a:avLst/>
          </a:prstGeom>
        </p:spPr>
      </p:pic>
    </p:spTree>
    <p:extLst>
      <p:ext uri="{BB962C8B-B14F-4D97-AF65-F5344CB8AC3E}">
        <p14:creationId xmlns:p14="http://schemas.microsoft.com/office/powerpoint/2010/main" val="4196178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41761" y="1324852"/>
            <a:ext cx="9156239" cy="1655762"/>
          </a:xfrm>
        </p:spPr>
        <p:txBody>
          <a:bodyPr>
            <a:noAutofit/>
          </a:bodyPr>
          <a:lstStyle/>
          <a:p>
            <a:pPr marL="457200" indent="-457200">
              <a:buFont typeface="+mj-lt"/>
              <a:buAutoNum type="arabicPeriod" startAt="2"/>
            </a:pPr>
            <a:r>
              <a:rPr lang="it-IT" sz="2400" dirty="0" smtClean="0"/>
              <a:t>TECNICHE DI IRRIGAZIONE E COLTURE MODERNE </a:t>
            </a:r>
          </a:p>
          <a:p>
            <a:pPr marL="342900" indent="-342900">
              <a:buFont typeface="Wingdings" panose="05000000000000000000" pitchFamily="2" charset="2"/>
              <a:buChar char="§"/>
            </a:pPr>
            <a:r>
              <a:rPr lang="it-IT" sz="2400" dirty="0"/>
              <a:t>	</a:t>
            </a:r>
            <a:r>
              <a:rPr lang="it-IT" sz="2400" dirty="0" smtClean="0">
                <a:solidFill>
                  <a:schemeClr val="tx1"/>
                </a:solidFill>
              </a:rPr>
              <a:t>I</a:t>
            </a:r>
            <a:r>
              <a:rPr lang="it-IT" dirty="0" smtClean="0">
                <a:solidFill>
                  <a:schemeClr val="tx1"/>
                </a:solidFill>
              </a:rPr>
              <a:t>mpianti a goccia piuttosto che a pioggia; </a:t>
            </a:r>
            <a:endParaRPr lang="it-IT" dirty="0">
              <a:solidFill>
                <a:schemeClr val="tx1"/>
              </a:solidFill>
            </a:endParaRPr>
          </a:p>
          <a:p>
            <a:pPr marL="342900" indent="-342900">
              <a:buFont typeface="Wingdings" panose="05000000000000000000" pitchFamily="2" charset="2"/>
              <a:buChar char="§"/>
            </a:pPr>
            <a:r>
              <a:rPr lang="it-IT" dirty="0" smtClean="0">
                <a:solidFill>
                  <a:schemeClr val="tx1"/>
                </a:solidFill>
              </a:rPr>
              <a:t>	Irrigazione di precisione solo dove e quando serve attraverso 		  il monitoraggio del terreno; </a:t>
            </a:r>
          </a:p>
          <a:p>
            <a:pPr marL="342900" indent="-342900">
              <a:buFont typeface="Wingdings" panose="05000000000000000000" pitchFamily="2" charset="2"/>
              <a:buChar char="§"/>
            </a:pPr>
            <a:r>
              <a:rPr lang="it-IT" dirty="0">
                <a:solidFill>
                  <a:schemeClr val="tx1"/>
                </a:solidFill>
              </a:rPr>
              <a:t>	</a:t>
            </a:r>
            <a:r>
              <a:rPr lang="it-IT" dirty="0" smtClean="0">
                <a:solidFill>
                  <a:schemeClr val="tx1"/>
                </a:solidFill>
              </a:rPr>
              <a:t>Colture resilienti – grani diversificati; </a:t>
            </a:r>
          </a:p>
          <a:p>
            <a:pPr marL="342900" indent="-342900">
              <a:buFont typeface="Wingdings" panose="05000000000000000000" pitchFamily="2" charset="2"/>
              <a:buChar char="§"/>
            </a:pPr>
            <a:r>
              <a:rPr lang="it-IT" dirty="0">
                <a:solidFill>
                  <a:schemeClr val="tx1"/>
                </a:solidFill>
              </a:rPr>
              <a:t>	</a:t>
            </a:r>
            <a:r>
              <a:rPr lang="it-IT" dirty="0" smtClean="0">
                <a:solidFill>
                  <a:schemeClr val="tx1"/>
                </a:solidFill>
              </a:rPr>
              <a:t>Nuove tecniche di concimazione (</a:t>
            </a:r>
            <a:r>
              <a:rPr lang="it-IT" dirty="0" err="1" smtClean="0">
                <a:solidFill>
                  <a:schemeClr val="tx1"/>
                </a:solidFill>
              </a:rPr>
              <a:t>bio</a:t>
            </a:r>
            <a:r>
              <a:rPr lang="it-IT" dirty="0" smtClean="0">
                <a:solidFill>
                  <a:schemeClr val="tx1"/>
                </a:solidFill>
              </a:rPr>
              <a:t>-fertilizzanti con batteri 		  autoctoni); </a:t>
            </a:r>
          </a:p>
          <a:p>
            <a:pPr marL="342900" indent="-342900">
              <a:buFont typeface="Wingdings" panose="05000000000000000000" pitchFamily="2" charset="2"/>
              <a:buChar char="§"/>
            </a:pPr>
            <a:r>
              <a:rPr lang="it-IT" dirty="0">
                <a:solidFill>
                  <a:schemeClr val="tx1"/>
                </a:solidFill>
              </a:rPr>
              <a:t> </a:t>
            </a:r>
            <a:r>
              <a:rPr lang="it-IT" dirty="0" smtClean="0">
                <a:solidFill>
                  <a:schemeClr val="tx1"/>
                </a:solidFill>
              </a:rPr>
              <a:t>Evitare </a:t>
            </a:r>
            <a:r>
              <a:rPr lang="it-IT" dirty="0">
                <a:solidFill>
                  <a:schemeClr val="tx1"/>
                </a:solidFill>
              </a:rPr>
              <a:t>l’incremento del fenomeno del </a:t>
            </a:r>
            <a:r>
              <a:rPr lang="it-IT" b="1" u="sng" dirty="0">
                <a:solidFill>
                  <a:schemeClr val="tx1"/>
                </a:solidFill>
                <a:hlinkClick r:id="rId3"/>
              </a:rPr>
              <a:t>consumo di suolo</a:t>
            </a:r>
            <a:r>
              <a:rPr lang="it-IT" dirty="0">
                <a:solidFill>
                  <a:schemeClr val="tx1"/>
                </a:solidFill>
              </a:rPr>
              <a:t>, </a:t>
            </a:r>
            <a:r>
              <a:rPr lang="it-IT" dirty="0" smtClean="0">
                <a:solidFill>
                  <a:schemeClr val="tx1"/>
                </a:solidFill>
              </a:rPr>
              <a:t>			</a:t>
            </a:r>
            <a:r>
              <a:rPr lang="it-IT" dirty="0">
                <a:solidFill>
                  <a:schemeClr val="tx1"/>
                </a:solidFill>
              </a:rPr>
              <a:t> </a:t>
            </a:r>
            <a:r>
              <a:rPr lang="it-IT" dirty="0" smtClean="0">
                <a:solidFill>
                  <a:schemeClr val="tx1"/>
                </a:solidFill>
              </a:rPr>
              <a:t> ovvero </a:t>
            </a:r>
            <a:r>
              <a:rPr lang="it-IT" dirty="0">
                <a:solidFill>
                  <a:schemeClr val="tx1"/>
                </a:solidFill>
              </a:rPr>
              <a:t>della perdita di </a:t>
            </a:r>
            <a:r>
              <a:rPr lang="it-IT" dirty="0" smtClean="0">
                <a:solidFill>
                  <a:schemeClr val="tx1"/>
                </a:solidFill>
              </a:rPr>
              <a:t>utilizzabilità </a:t>
            </a:r>
            <a:r>
              <a:rPr lang="it-IT" dirty="0">
                <a:solidFill>
                  <a:schemeClr val="tx1"/>
                </a:solidFill>
              </a:rPr>
              <a:t>del suolo e delle sue </a:t>
            </a:r>
            <a:r>
              <a:rPr lang="it-IT" dirty="0" smtClean="0">
                <a:solidFill>
                  <a:schemeClr val="tx1"/>
                </a:solidFill>
              </a:rPr>
              <a:t>			</a:t>
            </a:r>
            <a:r>
              <a:rPr lang="it-IT" dirty="0">
                <a:solidFill>
                  <a:schemeClr val="tx1"/>
                </a:solidFill>
              </a:rPr>
              <a:t> </a:t>
            </a:r>
            <a:r>
              <a:rPr lang="it-IT" dirty="0" smtClean="0">
                <a:solidFill>
                  <a:schemeClr val="tx1"/>
                </a:solidFill>
              </a:rPr>
              <a:t> ricchezze </a:t>
            </a:r>
            <a:r>
              <a:rPr lang="it-IT" dirty="0">
                <a:solidFill>
                  <a:schemeClr val="tx1"/>
                </a:solidFill>
              </a:rPr>
              <a:t>a causa </a:t>
            </a:r>
            <a:r>
              <a:rPr lang="it-IT" dirty="0" smtClean="0">
                <a:solidFill>
                  <a:schemeClr val="tx1"/>
                </a:solidFill>
              </a:rPr>
              <a:t>dello sfruttamento intensivo.</a:t>
            </a:r>
          </a:p>
        </p:txBody>
      </p:sp>
      <p:pic>
        <p:nvPicPr>
          <p:cNvPr id="3" name="Immagin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2556" y="1214836"/>
            <a:ext cx="2744324" cy="2058243"/>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358" y="3624649"/>
            <a:ext cx="2745373" cy="2056884"/>
          </a:xfrm>
          <a:prstGeom prst="rect">
            <a:avLst/>
          </a:prstGeom>
        </p:spPr>
      </p:pic>
    </p:spTree>
    <p:extLst>
      <p:ext uri="{BB962C8B-B14F-4D97-AF65-F5344CB8AC3E}">
        <p14:creationId xmlns:p14="http://schemas.microsoft.com/office/powerpoint/2010/main" val="1585902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1267243"/>
            <a:ext cx="11885816" cy="1655762"/>
          </a:xfrm>
        </p:spPr>
        <p:txBody>
          <a:bodyPr>
            <a:noAutofit/>
          </a:bodyPr>
          <a:lstStyle/>
          <a:p>
            <a:pPr marL="457200" indent="-457200">
              <a:buFont typeface="+mj-lt"/>
              <a:buAutoNum type="arabicPeriod" startAt="3"/>
            </a:pPr>
            <a:r>
              <a:rPr lang="it-IT" sz="2400" dirty="0" smtClean="0"/>
              <a:t>RIUSO DELLE ACQUE DEPURATE</a:t>
            </a:r>
          </a:p>
        </p:txBody>
      </p:sp>
      <p:sp>
        <p:nvSpPr>
          <p:cNvPr id="3" name="Rettangolo 2"/>
          <p:cNvSpPr/>
          <p:nvPr/>
        </p:nvSpPr>
        <p:spPr>
          <a:xfrm>
            <a:off x="688799" y="1736165"/>
            <a:ext cx="8892081" cy="5355312"/>
          </a:xfrm>
          <a:prstGeom prst="rect">
            <a:avLst/>
          </a:prstGeom>
        </p:spPr>
        <p:txBody>
          <a:bodyPr wrap="square">
            <a:spAutoFit/>
          </a:bodyPr>
          <a:lstStyle/>
          <a:p>
            <a:r>
              <a:rPr lang="it-IT" dirty="0"/>
              <a:t>Le acque trattate in uscita dai depuratori possono essere destinate a usi non potabili, principalmente l’</a:t>
            </a:r>
            <a:r>
              <a:rPr lang="it-IT" b="1" u="sng" dirty="0"/>
              <a:t>irrigazione</a:t>
            </a:r>
            <a:r>
              <a:rPr lang="it-IT" dirty="0"/>
              <a:t>, ma anche ad alcuni </a:t>
            </a:r>
            <a:r>
              <a:rPr lang="it-IT" b="1" u="sng" dirty="0"/>
              <a:t>usi civili </a:t>
            </a:r>
            <a:r>
              <a:rPr lang="it-IT" dirty="0"/>
              <a:t>(lavaggio strade, antincendio, </a:t>
            </a:r>
            <a:r>
              <a:rPr lang="it-IT" dirty="0" smtClean="0"/>
              <a:t>cicli termici industriali, ecc.) piuttosto che venire scaricate a mare o nei corpi idrici superficiali.</a:t>
            </a:r>
            <a:endParaRPr lang="it-IT" dirty="0"/>
          </a:p>
          <a:p>
            <a:endParaRPr lang="it-IT" dirty="0"/>
          </a:p>
          <a:p>
            <a:r>
              <a:rPr lang="it-IT" dirty="0" smtClean="0"/>
              <a:t>Il </a:t>
            </a:r>
            <a:r>
              <a:rPr lang="it-IT" dirty="0"/>
              <a:t>riuso dell’acqua è fondamentale anche </a:t>
            </a:r>
            <a:r>
              <a:rPr lang="it-IT" dirty="0" smtClean="0"/>
              <a:t>per </a:t>
            </a:r>
            <a:r>
              <a:rPr lang="it-IT" b="1" u="sng" dirty="0" smtClean="0"/>
              <a:t>recuperare i </a:t>
            </a:r>
            <a:r>
              <a:rPr lang="it-IT" b="1" u="sng" dirty="0"/>
              <a:t>nutrienti </a:t>
            </a:r>
            <a:r>
              <a:rPr lang="it-IT" dirty="0"/>
              <a:t>contenuti nelle acque di scarico. Il riuso irriguo delle acque in campo </a:t>
            </a:r>
            <a:r>
              <a:rPr lang="it-IT" dirty="0" smtClean="0"/>
              <a:t>agricolo </a:t>
            </a:r>
            <a:r>
              <a:rPr lang="it-IT" dirty="0"/>
              <a:t>può essere infatti il modo per restituire i nutrienti (azoto, fosforo, potassio, ecc.) ai cicli biogeochimici </a:t>
            </a:r>
            <a:r>
              <a:rPr lang="it-IT" dirty="0" smtClean="0"/>
              <a:t>naturali.</a:t>
            </a:r>
          </a:p>
          <a:p>
            <a:endParaRPr lang="it-IT" dirty="0"/>
          </a:p>
          <a:p>
            <a:pPr fontAlgn="base"/>
            <a:r>
              <a:rPr lang="it-IT" dirty="0" smtClean="0"/>
              <a:t>Anche </a:t>
            </a:r>
            <a:r>
              <a:rPr lang="it-IT" dirty="0"/>
              <a:t>per il riuso, </a:t>
            </a:r>
            <a:r>
              <a:rPr lang="it-IT" dirty="0" smtClean="0"/>
              <a:t>risulta </a:t>
            </a:r>
            <a:r>
              <a:rPr lang="it-IT" dirty="0"/>
              <a:t>interessante il ricorso a sistemi estensivi di </a:t>
            </a:r>
            <a:r>
              <a:rPr lang="it-IT" b="1" u="sng" dirty="0"/>
              <a:t>fitodepurazione e </a:t>
            </a:r>
            <a:r>
              <a:rPr lang="it-IT" b="1" u="sng" dirty="0" err="1"/>
              <a:t>lagunaggio</a:t>
            </a:r>
            <a:r>
              <a:rPr lang="it-IT" b="1" u="sng" dirty="0"/>
              <a:t> </a:t>
            </a:r>
            <a:r>
              <a:rPr lang="it-IT" dirty="0"/>
              <a:t>a valle degli impianti di </a:t>
            </a:r>
            <a:r>
              <a:rPr lang="it-IT" dirty="0" smtClean="0"/>
              <a:t>depurazione. Questi infatti possono </a:t>
            </a:r>
            <a:r>
              <a:rPr lang="it-IT" dirty="0"/>
              <a:t>essere usati come stadio finale di disinfezione degli scarichi, garantendo ottime capacità di rimozione della carica </a:t>
            </a:r>
            <a:r>
              <a:rPr lang="it-IT" dirty="0" smtClean="0"/>
              <a:t>batterica, garantendo buon </a:t>
            </a:r>
            <a:r>
              <a:rPr lang="it-IT" dirty="0"/>
              <a:t>rendimento depurativo anche in caso di malfunzionamenti degli impianti </a:t>
            </a:r>
            <a:r>
              <a:rPr lang="it-IT" dirty="0" smtClean="0"/>
              <a:t>e possono </a:t>
            </a:r>
            <a:r>
              <a:rPr lang="it-IT" dirty="0"/>
              <a:t>costituire significativi volumi di accumulo, per la regolazione delle portate in funzione dell’andamento della domanda di riuso.</a:t>
            </a:r>
          </a:p>
          <a:p>
            <a:endParaRPr lang="it-IT" dirty="0" smtClean="0"/>
          </a:p>
          <a:p>
            <a:endParaRPr lang="it-IT" dirty="0">
              <a:solidFill>
                <a:schemeClr val="bg2">
                  <a:lumMod val="75000"/>
                </a:schemeClr>
              </a:solidFill>
            </a:endParaRPr>
          </a:p>
        </p:txBody>
      </p:sp>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8397" y="1204631"/>
            <a:ext cx="2356086" cy="1768792"/>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8397" y="3157862"/>
            <a:ext cx="2356086" cy="1325298"/>
          </a:xfrm>
          <a:prstGeom prst="rect">
            <a:avLst/>
          </a:prstGeom>
        </p:spPr>
      </p:pic>
      <p:pic>
        <p:nvPicPr>
          <p:cNvPr id="8" name="Immagin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8397" y="4667599"/>
            <a:ext cx="2356086" cy="1682355"/>
          </a:xfrm>
          <a:prstGeom prst="rect">
            <a:avLst/>
          </a:prstGeom>
        </p:spPr>
      </p:pic>
    </p:spTree>
    <p:extLst>
      <p:ext uri="{BB962C8B-B14F-4D97-AF65-F5344CB8AC3E}">
        <p14:creationId xmlns:p14="http://schemas.microsoft.com/office/powerpoint/2010/main" val="1451119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79" y="-32919"/>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79" y="968579"/>
            <a:ext cx="11885816" cy="1655762"/>
          </a:xfrm>
        </p:spPr>
        <p:txBody>
          <a:bodyPr>
            <a:noAutofit/>
          </a:bodyPr>
          <a:lstStyle/>
          <a:p>
            <a:pPr marL="457200" indent="-457200">
              <a:buFont typeface="+mj-lt"/>
              <a:buAutoNum type="arabicPeriod" startAt="3"/>
            </a:pPr>
            <a:r>
              <a:rPr lang="it-IT" sz="2400" dirty="0" smtClean="0"/>
              <a:t>RIUSO DELLE ACQUE DEPURATE (continua)</a:t>
            </a:r>
          </a:p>
        </p:txBody>
      </p:sp>
      <p:sp>
        <p:nvSpPr>
          <p:cNvPr id="3" name="Rettangolo 2"/>
          <p:cNvSpPr/>
          <p:nvPr/>
        </p:nvSpPr>
        <p:spPr>
          <a:xfrm>
            <a:off x="200079" y="1403719"/>
            <a:ext cx="9413047" cy="3693319"/>
          </a:xfrm>
          <a:prstGeom prst="rect">
            <a:avLst/>
          </a:prstGeom>
        </p:spPr>
        <p:txBody>
          <a:bodyPr wrap="square">
            <a:spAutoFit/>
          </a:bodyPr>
          <a:lstStyle/>
          <a:p>
            <a:r>
              <a:rPr lang="it-IT" dirty="0"/>
              <a:t>Il ciclo integrato delle acque comprende le fasi di captazione, trattamento, distribuzione, collettamento in fognatura, depurazione ed espulsione/riuso </a:t>
            </a:r>
            <a:r>
              <a:rPr lang="it-IT" dirty="0" smtClean="0"/>
              <a:t>dell’acqua.</a:t>
            </a:r>
          </a:p>
          <a:p>
            <a:endParaRPr lang="it-IT" dirty="0"/>
          </a:p>
          <a:p>
            <a:r>
              <a:rPr lang="it-IT" dirty="0" smtClean="0"/>
              <a:t>Al fine di agevolare l’allineamento strategico con le direttive di matrice europea, le </a:t>
            </a:r>
            <a:r>
              <a:rPr lang="it-IT" dirty="0"/>
              <a:t>acque trattate in uscita dai depuratori </a:t>
            </a:r>
            <a:r>
              <a:rPr lang="it-IT" dirty="0" smtClean="0"/>
              <a:t>devono essere riutilizzate incoraggiando l’approccio circolare. Ovvero, prediligendo il riuso delle acque depurate nella stessa localizzazione geografica della captazione/approvvigionamento, allo scopo di contribuire alla ricarica delle falde.</a:t>
            </a:r>
          </a:p>
          <a:p>
            <a:endParaRPr lang="it-IT" dirty="0"/>
          </a:p>
          <a:p>
            <a:endParaRPr lang="it-IT" dirty="0"/>
          </a:p>
          <a:p>
            <a:endParaRPr lang="it-IT" dirty="0" smtClean="0"/>
          </a:p>
          <a:p>
            <a:endParaRPr lang="it-IT" dirty="0">
              <a:solidFill>
                <a:schemeClr val="bg2">
                  <a:lumMod val="75000"/>
                </a:schemeClr>
              </a:solidFill>
            </a:endParaRPr>
          </a:p>
        </p:txBody>
      </p:sp>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8397" y="1204631"/>
            <a:ext cx="2356086" cy="1768792"/>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8397" y="3157862"/>
            <a:ext cx="2356086" cy="1325298"/>
          </a:xfrm>
          <a:prstGeom prst="rect">
            <a:avLst/>
          </a:prstGeom>
        </p:spPr>
      </p:pic>
      <p:pic>
        <p:nvPicPr>
          <p:cNvPr id="8" name="Immagin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8397" y="4667599"/>
            <a:ext cx="2356086" cy="1682355"/>
          </a:xfrm>
          <a:prstGeom prst="rect">
            <a:avLst/>
          </a:prstGeom>
        </p:spPr>
      </p:pic>
      <p:grpSp>
        <p:nvGrpSpPr>
          <p:cNvPr id="12" name="Gruppo 11"/>
          <p:cNvGrpSpPr/>
          <p:nvPr/>
        </p:nvGrpSpPr>
        <p:grpSpPr>
          <a:xfrm>
            <a:off x="200079" y="4029390"/>
            <a:ext cx="6894057" cy="2694762"/>
            <a:chOff x="1216549" y="4071067"/>
            <a:chExt cx="6462163" cy="2430751"/>
          </a:xfrm>
        </p:grpSpPr>
        <p:pic>
          <p:nvPicPr>
            <p:cNvPr id="9" name="Immagine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16549" y="4071067"/>
              <a:ext cx="6462163" cy="2430751"/>
            </a:xfrm>
            <a:prstGeom prst="rect">
              <a:avLst/>
            </a:prstGeom>
          </p:spPr>
        </p:pic>
        <p:sp>
          <p:nvSpPr>
            <p:cNvPr id="10" name="CasellaDiTesto 9"/>
            <p:cNvSpPr txBox="1"/>
            <p:nvPr/>
          </p:nvSpPr>
          <p:spPr>
            <a:xfrm>
              <a:off x="6150938" y="6217646"/>
              <a:ext cx="1502140" cy="264615"/>
            </a:xfrm>
            <a:prstGeom prst="rect">
              <a:avLst/>
            </a:prstGeom>
            <a:solidFill>
              <a:schemeClr val="tx2">
                <a:lumMod val="50000"/>
              </a:schemeClr>
            </a:solidFill>
            <a:ln>
              <a:solidFill>
                <a:schemeClr val="tx2">
                  <a:lumMod val="75000"/>
                </a:schemeClr>
              </a:solidFill>
            </a:ln>
          </p:spPr>
          <p:txBody>
            <a:bodyPr wrap="square" rtlCol="0">
              <a:spAutoFit/>
            </a:bodyPr>
            <a:lstStyle/>
            <a:p>
              <a:r>
                <a:rPr lang="it-IT" sz="1100" dirty="0" smtClean="0"/>
                <a:t>Legge Galli n.36/94</a:t>
              </a:r>
              <a:endParaRPr lang="it-IT" sz="1100" dirty="0"/>
            </a:p>
          </p:txBody>
        </p:sp>
      </p:grpSp>
    </p:spTree>
    <p:extLst>
      <p:ext uri="{BB962C8B-B14F-4D97-AF65-F5344CB8AC3E}">
        <p14:creationId xmlns:p14="http://schemas.microsoft.com/office/powerpoint/2010/main" val="2868533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1761" y="265478"/>
            <a:ext cx="9669156" cy="1032387"/>
          </a:xfrm>
        </p:spPr>
        <p:txBody>
          <a:bodyPr>
            <a:normAutofit/>
          </a:bodyPr>
          <a:lstStyle/>
          <a:p>
            <a:pPr algn="ctr"/>
            <a:r>
              <a:rPr lang="it-IT" dirty="0" smtClean="0"/>
              <a:t>SICCITA’ ED EMERGENZA IDRICA</a:t>
            </a:r>
            <a:endParaRPr lang="it-IT" dirty="0"/>
          </a:p>
        </p:txBody>
      </p:sp>
      <p:sp>
        <p:nvSpPr>
          <p:cNvPr id="3" name="Sottotitolo 2"/>
          <p:cNvSpPr>
            <a:spLocks noGrp="1"/>
          </p:cNvSpPr>
          <p:nvPr>
            <p:ph type="subTitle" idx="1"/>
          </p:nvPr>
        </p:nvSpPr>
        <p:spPr>
          <a:xfrm>
            <a:off x="241761" y="1510996"/>
            <a:ext cx="9656815" cy="1655762"/>
          </a:xfrm>
        </p:spPr>
        <p:txBody>
          <a:bodyPr>
            <a:noAutofit/>
          </a:bodyPr>
          <a:lstStyle/>
          <a:p>
            <a:pPr marL="571500" indent="-571500">
              <a:buFont typeface="Wingdings" panose="05000000000000000000" pitchFamily="2" charset="2"/>
              <a:buChar char="§"/>
            </a:pPr>
            <a:r>
              <a:rPr lang="it-IT" sz="3600" dirty="0" smtClean="0"/>
              <a:t>INTRODUZIONE – SITUAZIONE ATTUALE</a:t>
            </a:r>
          </a:p>
          <a:p>
            <a:pPr marL="571500" indent="-571500">
              <a:buFont typeface="Wingdings" panose="05000000000000000000" pitchFamily="2" charset="2"/>
              <a:buChar char="§"/>
            </a:pPr>
            <a:r>
              <a:rPr lang="it-IT" sz="3600" dirty="0" smtClean="0"/>
              <a:t>DEFINIZIONE, CAUSE ED EFFETTI</a:t>
            </a:r>
          </a:p>
          <a:p>
            <a:pPr marL="571500" indent="-571500">
              <a:buFont typeface="Wingdings" panose="05000000000000000000" pitchFamily="2" charset="2"/>
              <a:buChar char="§"/>
            </a:pPr>
            <a:r>
              <a:rPr lang="it-IT" sz="3600" dirty="0" smtClean="0"/>
              <a:t>POSSIBILI AZIONI / ALTERNATIVE</a:t>
            </a:r>
          </a:p>
          <a:p>
            <a:pPr marL="571500" indent="-571500">
              <a:buFont typeface="Wingdings" panose="05000000000000000000" pitchFamily="2" charset="2"/>
              <a:buChar char="§"/>
            </a:pPr>
            <a:r>
              <a:rPr lang="it-IT" sz="3600" dirty="0" smtClean="0"/>
              <a:t>CASE-STUDY: ANDORA</a:t>
            </a:r>
          </a:p>
          <a:p>
            <a:pPr marL="571500" indent="-571500">
              <a:buFont typeface="Wingdings" panose="05000000000000000000" pitchFamily="2" charset="2"/>
              <a:buChar char="§"/>
            </a:pPr>
            <a:r>
              <a:rPr lang="it-IT" sz="3600" dirty="0" smtClean="0"/>
              <a:t>PIANO EMERGENZE IDRICHE</a:t>
            </a:r>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1761" y="5526593"/>
            <a:ext cx="1490065" cy="1040115"/>
          </a:xfrm>
          <a:prstGeom prst="rect">
            <a:avLst/>
          </a:prstGeom>
        </p:spPr>
      </p:pic>
      <p:pic>
        <p:nvPicPr>
          <p:cNvPr id="5" name="Immagin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93407" y="5710617"/>
            <a:ext cx="3433988" cy="855824"/>
          </a:xfrm>
          <a:prstGeom prst="rect">
            <a:avLst/>
          </a:prstGeom>
        </p:spPr>
      </p:pic>
    </p:spTree>
    <p:extLst>
      <p:ext uri="{BB962C8B-B14F-4D97-AF65-F5344CB8AC3E}">
        <p14:creationId xmlns:p14="http://schemas.microsoft.com/office/powerpoint/2010/main" val="303631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41761" y="1324852"/>
            <a:ext cx="11885816" cy="1655762"/>
          </a:xfrm>
        </p:spPr>
        <p:txBody>
          <a:bodyPr>
            <a:noAutofit/>
          </a:bodyPr>
          <a:lstStyle/>
          <a:p>
            <a:pPr marL="457200" indent="-457200">
              <a:buFont typeface="+mj-lt"/>
              <a:buAutoNum type="arabicPeriod" startAt="4"/>
            </a:pPr>
            <a:r>
              <a:rPr lang="it-IT" sz="2400" dirty="0" smtClean="0"/>
              <a:t>RIDURRE LE PERDITE D’ACQUA NELLE RETI ACQUEDOTTISTICHE</a:t>
            </a:r>
          </a:p>
        </p:txBody>
      </p:sp>
      <p:sp>
        <p:nvSpPr>
          <p:cNvPr id="3" name="Rettangolo 2"/>
          <p:cNvSpPr/>
          <p:nvPr/>
        </p:nvSpPr>
        <p:spPr>
          <a:xfrm>
            <a:off x="680720" y="1989296"/>
            <a:ext cx="8206395" cy="1631216"/>
          </a:xfrm>
          <a:prstGeom prst="rect">
            <a:avLst/>
          </a:prstGeom>
        </p:spPr>
        <p:txBody>
          <a:bodyPr wrap="square">
            <a:spAutoFit/>
          </a:bodyPr>
          <a:lstStyle/>
          <a:p>
            <a:r>
              <a:rPr lang="it-IT" sz="2000" dirty="0"/>
              <a:t>Ridurre al minimo le </a:t>
            </a:r>
            <a:r>
              <a:rPr lang="it-IT" sz="2000" dirty="0" smtClean="0"/>
              <a:t>perdite </a:t>
            </a:r>
            <a:r>
              <a:rPr lang="it-IT" sz="2000" dirty="0"/>
              <a:t>nelle reti </a:t>
            </a:r>
            <a:r>
              <a:rPr lang="it-IT" sz="2000" dirty="0" smtClean="0"/>
              <a:t>di </a:t>
            </a:r>
            <a:r>
              <a:rPr lang="it-IT" sz="2000" dirty="0"/>
              <a:t>distribuzione (oggi al </a:t>
            </a:r>
            <a:r>
              <a:rPr lang="it-IT" sz="2000" dirty="0" smtClean="0"/>
              <a:t>40-50</a:t>
            </a:r>
            <a:r>
              <a:rPr lang="it-IT" sz="2000" dirty="0"/>
              <a:t>% in Italia) </a:t>
            </a:r>
            <a:r>
              <a:rPr lang="it-IT" sz="2000" dirty="0" smtClean="0"/>
              <a:t>investendo:</a:t>
            </a:r>
          </a:p>
          <a:p>
            <a:pPr marL="285750" indent="-285750">
              <a:buFont typeface="Wingdings" panose="05000000000000000000" pitchFamily="2" charset="2"/>
              <a:buChar char="§"/>
            </a:pPr>
            <a:r>
              <a:rPr lang="it-IT" sz="2000" dirty="0" smtClean="0"/>
              <a:t>nella digitalizzazione e nel monitoraggio </a:t>
            </a:r>
            <a:r>
              <a:rPr lang="it-IT" sz="2000" dirty="0"/>
              <a:t>delle </a:t>
            </a:r>
            <a:r>
              <a:rPr lang="it-IT" sz="2000" dirty="0" smtClean="0"/>
              <a:t>reti </a:t>
            </a:r>
          </a:p>
          <a:p>
            <a:pPr marL="285750" indent="-285750">
              <a:buFont typeface="Wingdings" panose="05000000000000000000" pitchFamily="2" charset="2"/>
              <a:buChar char="§"/>
            </a:pPr>
            <a:r>
              <a:rPr lang="it-IT" sz="2000" dirty="0" smtClean="0"/>
              <a:t>nella </a:t>
            </a:r>
            <a:r>
              <a:rPr lang="it-IT" sz="2000" dirty="0"/>
              <a:t>manutenzione e nella sostituzione delle </a:t>
            </a:r>
            <a:r>
              <a:rPr lang="it-IT" sz="2000" dirty="0" smtClean="0"/>
              <a:t>tubature e dei contatori</a:t>
            </a:r>
            <a:endParaRPr lang="it-IT" sz="2000" dirty="0"/>
          </a:p>
        </p:txBody>
      </p:sp>
      <p:sp>
        <p:nvSpPr>
          <p:cNvPr id="6" name="Rettangolo 5"/>
          <p:cNvSpPr/>
          <p:nvPr/>
        </p:nvSpPr>
        <p:spPr>
          <a:xfrm>
            <a:off x="680720" y="3836765"/>
            <a:ext cx="8188960" cy="1631216"/>
          </a:xfrm>
          <a:prstGeom prst="rect">
            <a:avLst/>
          </a:prstGeom>
        </p:spPr>
        <p:txBody>
          <a:bodyPr wrap="square">
            <a:spAutoFit/>
          </a:bodyPr>
          <a:lstStyle/>
          <a:p>
            <a:r>
              <a:rPr lang="it-IT" sz="2000" dirty="0" smtClean="0"/>
              <a:t>Piano </a:t>
            </a:r>
            <a:r>
              <a:rPr lang="it-IT" sz="2000" dirty="0"/>
              <a:t>Nazionale di Ripresa e Resilienza (PNRR</a:t>
            </a:r>
            <a:r>
              <a:rPr lang="it-IT" sz="2000" dirty="0" smtClean="0"/>
              <a:t>): 900 </a:t>
            </a:r>
            <a:r>
              <a:rPr lang="it-IT" sz="2000" dirty="0" err="1" smtClean="0"/>
              <a:t>mil</a:t>
            </a:r>
            <a:r>
              <a:rPr lang="it-IT" sz="2000" dirty="0" smtClean="0"/>
              <a:t> Euro per la riduzione delle perdite nelle reti di </a:t>
            </a:r>
            <a:r>
              <a:rPr lang="it-IT" sz="2000" dirty="0"/>
              <a:t>distribuzione dell’acqua in Italia. Investimento </a:t>
            </a:r>
            <a:r>
              <a:rPr lang="it-IT" sz="2000" dirty="0" smtClean="0"/>
              <a:t>che punta </a:t>
            </a:r>
            <a:r>
              <a:rPr lang="it-IT" sz="2000" dirty="0"/>
              <a:t>a realizzare almeno 25.000 km di nuove </a:t>
            </a:r>
            <a:r>
              <a:rPr lang="it-IT" sz="2000" dirty="0" smtClean="0"/>
              <a:t>reti e digitalizzazione e monitoraggio delle reti </a:t>
            </a:r>
            <a:r>
              <a:rPr lang="it-IT" sz="2000" dirty="0"/>
              <a:t>(portate, pressione di esercizio, qualità in nodi principali e sensibili</a:t>
            </a:r>
            <a:r>
              <a:rPr lang="it-IT" sz="2000" dirty="0" smtClean="0"/>
              <a:t>).</a:t>
            </a:r>
            <a:endParaRPr lang="it-IT" sz="2000" dirty="0"/>
          </a:p>
        </p:txBody>
      </p:sp>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9025891" y="1961066"/>
            <a:ext cx="2962910" cy="1634379"/>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25891" y="3854069"/>
            <a:ext cx="2962910" cy="1971682"/>
          </a:xfrm>
          <a:prstGeom prst="rect">
            <a:avLst/>
          </a:prstGeom>
        </p:spPr>
      </p:pic>
    </p:spTree>
    <p:extLst>
      <p:ext uri="{BB962C8B-B14F-4D97-AF65-F5344CB8AC3E}">
        <p14:creationId xmlns:p14="http://schemas.microsoft.com/office/powerpoint/2010/main" val="771861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41761" y="1324852"/>
            <a:ext cx="11885816" cy="1655762"/>
          </a:xfrm>
        </p:spPr>
        <p:txBody>
          <a:bodyPr>
            <a:noAutofit/>
          </a:bodyPr>
          <a:lstStyle/>
          <a:p>
            <a:pPr marL="457200" indent="-457200">
              <a:buFont typeface="+mj-lt"/>
              <a:buAutoNum type="arabicPeriod" startAt="5"/>
            </a:pPr>
            <a:r>
              <a:rPr lang="it-IT" sz="2400" dirty="0" smtClean="0"/>
              <a:t>RECUPERARE L’ACQUA PIOVANA</a:t>
            </a:r>
          </a:p>
        </p:txBody>
      </p:sp>
      <p:sp>
        <p:nvSpPr>
          <p:cNvPr id="3" name="Rettangolo 2"/>
          <p:cNvSpPr/>
          <p:nvPr/>
        </p:nvSpPr>
        <p:spPr>
          <a:xfrm>
            <a:off x="760730" y="1898269"/>
            <a:ext cx="7965440" cy="4708981"/>
          </a:xfrm>
          <a:prstGeom prst="rect">
            <a:avLst/>
          </a:prstGeom>
        </p:spPr>
        <p:txBody>
          <a:bodyPr wrap="square">
            <a:spAutoFit/>
          </a:bodyPr>
          <a:lstStyle/>
          <a:p>
            <a:r>
              <a:rPr lang="it-IT" sz="2000" dirty="0" smtClean="0"/>
              <a:t>In </a:t>
            </a:r>
            <a:r>
              <a:rPr lang="it-IT" sz="2000" dirty="0"/>
              <a:t>Italia si intercettano solo </a:t>
            </a:r>
            <a:r>
              <a:rPr lang="it-IT" sz="2000" dirty="0" smtClean="0"/>
              <a:t>circa il 12% </a:t>
            </a:r>
            <a:r>
              <a:rPr lang="it-IT" sz="2000" dirty="0"/>
              <a:t>dei 300 miliardi di </a:t>
            </a:r>
            <a:r>
              <a:rPr lang="it-IT" sz="2000" dirty="0" smtClean="0"/>
              <a:t>m</a:t>
            </a:r>
            <a:r>
              <a:rPr lang="it-IT" sz="2000" baseline="30000" dirty="0" smtClean="0"/>
              <a:t>3</a:t>
            </a:r>
            <a:r>
              <a:rPr lang="it-IT" sz="2000" dirty="0" smtClean="0"/>
              <a:t>/annui </a:t>
            </a:r>
            <a:r>
              <a:rPr lang="it-IT" sz="2000" dirty="0"/>
              <a:t>di acqua </a:t>
            </a:r>
            <a:r>
              <a:rPr lang="it-IT" sz="2000" dirty="0" smtClean="0"/>
              <a:t>piovana, le aree </a:t>
            </a:r>
            <a:r>
              <a:rPr lang="it-IT" sz="2000" dirty="0"/>
              <a:t>urbane </a:t>
            </a:r>
            <a:r>
              <a:rPr lang="it-IT" sz="2000" dirty="0" smtClean="0"/>
              <a:t>subiscono il dato poiché impossibilitate </a:t>
            </a:r>
            <a:r>
              <a:rPr lang="it-IT" sz="2000" dirty="0"/>
              <a:t>a raccogliere l’acqua prima che venga contaminata ed inquinata dal contatto con le strade</a:t>
            </a:r>
            <a:r>
              <a:rPr lang="it-IT" sz="2000" dirty="0" smtClean="0"/>
              <a:t>.</a:t>
            </a:r>
          </a:p>
          <a:p>
            <a:endParaRPr lang="it-IT" sz="2000" dirty="0"/>
          </a:p>
          <a:p>
            <a:r>
              <a:rPr lang="it-IT" sz="2000" dirty="0"/>
              <a:t>La raccolta dell’acqua piovana è una soluzione particolarmente adatta per le aree in cui non ci sono acque superficiali, o dove le acque sotterranee sono profonde o inaccessibili a causa delle condizioni del terreno, o dove sono troppo salate o acide. </a:t>
            </a:r>
            <a:endParaRPr lang="it-IT" sz="2000" dirty="0" smtClean="0"/>
          </a:p>
          <a:p>
            <a:endParaRPr lang="it-IT" sz="2000" dirty="0"/>
          </a:p>
          <a:p>
            <a:r>
              <a:rPr lang="it-IT" sz="2000" dirty="0" smtClean="0"/>
              <a:t>Per </a:t>
            </a:r>
            <a:r>
              <a:rPr lang="it-IT" sz="2000" dirty="0"/>
              <a:t>la raccolta e l’immagazzinamento dell’acqua piovana vengono utilizzate strutture sia di piccole che di grandi dimensioni, tra cui vasche, cisterne, serbatoi e </a:t>
            </a:r>
            <a:r>
              <a:rPr lang="it-IT" sz="2000" dirty="0" smtClean="0"/>
              <a:t>dighe.</a:t>
            </a:r>
            <a:endParaRPr lang="it-IT" sz="2000" dirty="0"/>
          </a:p>
          <a:p>
            <a:endParaRPr lang="it-IT" sz="2000" dirty="0"/>
          </a:p>
        </p:txBody>
      </p:sp>
      <p:pic>
        <p:nvPicPr>
          <p:cNvPr id="5" name="Immagin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26170" y="1869441"/>
            <a:ext cx="3135450" cy="1954136"/>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6170" y="4235376"/>
            <a:ext cx="3109380" cy="1948677"/>
          </a:xfrm>
          <a:prstGeom prst="rect">
            <a:avLst/>
          </a:prstGeom>
        </p:spPr>
      </p:pic>
    </p:spTree>
    <p:extLst>
      <p:ext uri="{BB962C8B-B14F-4D97-AF65-F5344CB8AC3E}">
        <p14:creationId xmlns:p14="http://schemas.microsoft.com/office/powerpoint/2010/main" val="2917503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988575"/>
            <a:ext cx="11885816" cy="649421"/>
          </a:xfrm>
        </p:spPr>
        <p:txBody>
          <a:bodyPr>
            <a:noAutofit/>
          </a:bodyPr>
          <a:lstStyle/>
          <a:p>
            <a:pPr marL="457200" indent="-457200">
              <a:buFont typeface="+mj-lt"/>
              <a:buAutoNum type="arabicPeriod" startAt="6"/>
            </a:pPr>
            <a:r>
              <a:rPr lang="it-IT" sz="2400" dirty="0" smtClean="0"/>
              <a:t>RICARICARE LE FALDE ACQUIFERE</a:t>
            </a:r>
          </a:p>
        </p:txBody>
      </p:sp>
      <p:sp>
        <p:nvSpPr>
          <p:cNvPr id="3" name="Rettangolo 2"/>
          <p:cNvSpPr/>
          <p:nvPr/>
        </p:nvSpPr>
        <p:spPr>
          <a:xfrm>
            <a:off x="701907" y="1706428"/>
            <a:ext cx="7647365" cy="4955203"/>
          </a:xfrm>
          <a:prstGeom prst="rect">
            <a:avLst/>
          </a:prstGeom>
        </p:spPr>
        <p:txBody>
          <a:bodyPr wrap="square">
            <a:spAutoFit/>
          </a:bodyPr>
          <a:lstStyle/>
          <a:p>
            <a:endParaRPr lang="it-IT" dirty="0" smtClean="0"/>
          </a:p>
          <a:p>
            <a:pPr marL="285750" indent="-285750">
              <a:buFont typeface="Wingdings" panose="05000000000000000000" pitchFamily="2" charset="2"/>
              <a:buChar char="§"/>
            </a:pPr>
            <a:r>
              <a:rPr lang="it-IT" sz="2000" dirty="0" smtClean="0"/>
              <a:t>Allargando </a:t>
            </a:r>
            <a:r>
              <a:rPr lang="it-IT" sz="2000" dirty="0"/>
              <a:t>gli alvei dei fiumi </a:t>
            </a:r>
            <a:r>
              <a:rPr lang="it-IT" sz="2000" dirty="0" smtClean="0"/>
              <a:t>si può facilmente </a:t>
            </a:r>
            <a:r>
              <a:rPr lang="it-IT" sz="2000" dirty="0"/>
              <a:t>agevolare la ricarica delle falde acquifere </a:t>
            </a:r>
            <a:r>
              <a:rPr lang="it-IT" sz="2000" dirty="0" smtClean="0"/>
              <a:t>sotterranee cosi come </a:t>
            </a:r>
            <a:r>
              <a:rPr lang="it-IT" sz="2000" dirty="0" err="1" smtClean="0"/>
              <a:t>rinaturalizzando</a:t>
            </a:r>
            <a:r>
              <a:rPr lang="it-IT" sz="2000" dirty="0" smtClean="0"/>
              <a:t> i canali e le sponde fluviali con tecniche di ingegneria naturalistica.</a:t>
            </a:r>
          </a:p>
          <a:p>
            <a:pPr marL="285750" indent="-285750">
              <a:buFont typeface="Wingdings" panose="05000000000000000000" pitchFamily="2" charset="2"/>
              <a:buChar char="§"/>
            </a:pPr>
            <a:r>
              <a:rPr lang="it-IT" sz="2000" dirty="0" smtClean="0"/>
              <a:t>L’Utilizzo dei cosiddetti «pozzi bevitori», pozzi </a:t>
            </a:r>
            <a:r>
              <a:rPr lang="it-IT" sz="2000" dirty="0"/>
              <a:t>profondi 4-6 metri, realizzati con anelli in cemento di largo diametro, forati lateralmente e riempiti di ghiaione di grossa </a:t>
            </a:r>
            <a:r>
              <a:rPr lang="it-IT" sz="2000" dirty="0" smtClean="0"/>
              <a:t>pezzatura, possono agevolare l’immissione di larghi volumi d’acqua nelle falde.</a:t>
            </a:r>
          </a:p>
          <a:p>
            <a:pPr marL="285750" indent="-285750">
              <a:buFont typeface="Wingdings" panose="05000000000000000000" pitchFamily="2" charset="2"/>
              <a:buChar char="§"/>
            </a:pPr>
            <a:r>
              <a:rPr lang="it-IT" sz="2000" dirty="0"/>
              <a:t>L</a:t>
            </a:r>
            <a:r>
              <a:rPr lang="it-IT" sz="2000" dirty="0" smtClean="0"/>
              <a:t>’utilizzo delle </a:t>
            </a:r>
            <a:r>
              <a:rPr lang="it-IT" sz="2000" dirty="0"/>
              <a:t>AFI (Aree Forestali di Infiltrazione), aree </a:t>
            </a:r>
            <a:r>
              <a:rPr lang="it-IT" sz="2000" dirty="0" smtClean="0"/>
              <a:t>trasformate </a:t>
            </a:r>
            <a:r>
              <a:rPr lang="it-IT" sz="2000" dirty="0"/>
              <a:t>a colture di tipo arboreo in cui immettere acqua, attraverso una rete di canali di distribuzione organizzati con quote e pendenze </a:t>
            </a:r>
            <a:r>
              <a:rPr lang="it-IT" sz="2000" dirty="0" smtClean="0"/>
              <a:t>opportune, ricaricano le falde acquifere in punti strategici del territorio.</a:t>
            </a:r>
          </a:p>
          <a:p>
            <a:endParaRPr lang="it-IT" dirty="0"/>
          </a:p>
        </p:txBody>
      </p:sp>
      <p:pic>
        <p:nvPicPr>
          <p:cNvPr id="8" name="Immagin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9272" y="2415987"/>
            <a:ext cx="3707738" cy="3171777"/>
          </a:xfrm>
          <a:prstGeom prst="rect">
            <a:avLst/>
          </a:prstGeom>
        </p:spPr>
      </p:pic>
      <p:sp>
        <p:nvSpPr>
          <p:cNvPr id="10" name="Rettangolo 9"/>
          <p:cNvSpPr/>
          <p:nvPr/>
        </p:nvSpPr>
        <p:spPr>
          <a:xfrm>
            <a:off x="664905" y="1370244"/>
            <a:ext cx="11383988" cy="707886"/>
          </a:xfrm>
          <a:prstGeom prst="rect">
            <a:avLst/>
          </a:prstGeom>
        </p:spPr>
        <p:txBody>
          <a:bodyPr wrap="square">
            <a:spAutoFit/>
          </a:bodyPr>
          <a:lstStyle/>
          <a:p>
            <a:r>
              <a:rPr lang="it-IT" sz="2000" dirty="0"/>
              <a:t>Le falde si ricaricano grazie alla lenta filtrazione delle acque superficiali attraverso gli strati porosi del terreno.</a:t>
            </a:r>
          </a:p>
        </p:txBody>
      </p:sp>
    </p:spTree>
    <p:extLst>
      <p:ext uri="{BB962C8B-B14F-4D97-AF65-F5344CB8AC3E}">
        <p14:creationId xmlns:p14="http://schemas.microsoft.com/office/powerpoint/2010/main" val="4101840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1032387"/>
            <a:ext cx="11885816" cy="420821"/>
          </a:xfrm>
        </p:spPr>
        <p:txBody>
          <a:bodyPr>
            <a:noAutofit/>
          </a:bodyPr>
          <a:lstStyle/>
          <a:p>
            <a:pPr marL="457200" indent="-457200">
              <a:buFont typeface="+mj-lt"/>
              <a:buAutoNum type="arabicPeriod" startAt="7"/>
            </a:pPr>
            <a:r>
              <a:rPr lang="it-IT" sz="2400" dirty="0" smtClean="0"/>
              <a:t>AUMENTARE LA CAPACITA’ DI INVASO &amp; COMBINARE IMPATTI ENERGETICI </a:t>
            </a:r>
          </a:p>
        </p:txBody>
      </p:sp>
      <p:sp>
        <p:nvSpPr>
          <p:cNvPr id="3" name="Rettangolo 2"/>
          <p:cNvSpPr/>
          <p:nvPr/>
        </p:nvSpPr>
        <p:spPr>
          <a:xfrm>
            <a:off x="617220" y="1453208"/>
            <a:ext cx="6791498" cy="3693319"/>
          </a:xfrm>
          <a:prstGeom prst="rect">
            <a:avLst/>
          </a:prstGeom>
        </p:spPr>
        <p:txBody>
          <a:bodyPr wrap="square">
            <a:spAutoFit/>
          </a:bodyPr>
          <a:lstStyle/>
          <a:p>
            <a:r>
              <a:rPr lang="it-IT" dirty="0"/>
              <a:t>Aumentare la capacità di invaso ristrutturando e migliorando gli invasi esistenti (laghi/dighe</a:t>
            </a:r>
            <a:r>
              <a:rPr lang="it-IT" dirty="0" smtClean="0"/>
              <a:t>)</a:t>
            </a:r>
          </a:p>
          <a:p>
            <a:endParaRPr lang="it-IT" dirty="0"/>
          </a:p>
          <a:p>
            <a:r>
              <a:rPr lang="it-IT" dirty="0" smtClean="0"/>
              <a:t>Apporre </a:t>
            </a:r>
            <a:r>
              <a:rPr lang="it-IT" dirty="0"/>
              <a:t>pannelli fotovoltaici sugli invasi, </a:t>
            </a:r>
            <a:r>
              <a:rPr lang="it-IT" dirty="0" smtClean="0"/>
              <a:t>accorperebbe una serie di impatti positivi:</a:t>
            </a:r>
          </a:p>
          <a:p>
            <a:pPr marL="285750" indent="-285750">
              <a:buFontTx/>
              <a:buChar char="-"/>
            </a:pPr>
            <a:r>
              <a:rPr lang="it-IT" dirty="0" smtClean="0"/>
              <a:t>produrrebbe energia </a:t>
            </a:r>
            <a:r>
              <a:rPr lang="it-IT" dirty="0"/>
              <a:t>elettrica riducendo l’uso di combustibili fossili, </a:t>
            </a:r>
            <a:endParaRPr lang="it-IT" dirty="0" smtClean="0"/>
          </a:p>
          <a:p>
            <a:pPr marL="285750" indent="-285750">
              <a:buFontTx/>
              <a:buChar char="-"/>
            </a:pPr>
            <a:r>
              <a:rPr lang="it-IT" dirty="0" smtClean="0"/>
              <a:t>ombreggerebbe l’acqua riducendo pertanto l’evaporazione,</a:t>
            </a:r>
          </a:p>
          <a:p>
            <a:pPr marL="285750" indent="-285750">
              <a:buFontTx/>
              <a:buChar char="-"/>
            </a:pPr>
            <a:r>
              <a:rPr lang="it-IT" dirty="0" smtClean="0"/>
              <a:t>limiterebbe </a:t>
            </a:r>
            <a:r>
              <a:rPr lang="it-IT" dirty="0"/>
              <a:t>l’uso di suolo.</a:t>
            </a:r>
            <a:endParaRPr lang="it-IT" dirty="0" smtClean="0"/>
          </a:p>
          <a:p>
            <a:endParaRPr lang="it-IT" dirty="0"/>
          </a:p>
          <a:p>
            <a:endParaRPr lang="it-IT" dirty="0" smtClean="0"/>
          </a:p>
          <a:p>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0227" y="1582803"/>
            <a:ext cx="4452002" cy="201273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8589" y="4405748"/>
            <a:ext cx="5085236" cy="2263458"/>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42988" y="3862916"/>
            <a:ext cx="4603737" cy="2436393"/>
          </a:xfrm>
          <a:prstGeom prst="rect">
            <a:avLst/>
          </a:prstGeom>
        </p:spPr>
      </p:pic>
    </p:spTree>
    <p:extLst>
      <p:ext uri="{BB962C8B-B14F-4D97-AF65-F5344CB8AC3E}">
        <p14:creationId xmlns:p14="http://schemas.microsoft.com/office/powerpoint/2010/main" val="1830105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1062945"/>
            <a:ext cx="11885816" cy="1655762"/>
          </a:xfrm>
        </p:spPr>
        <p:txBody>
          <a:bodyPr>
            <a:noAutofit/>
          </a:bodyPr>
          <a:lstStyle/>
          <a:p>
            <a:pPr marL="457200" indent="-457200">
              <a:buFont typeface="+mj-lt"/>
              <a:buAutoNum type="arabicPeriod" startAt="8"/>
            </a:pPr>
            <a:r>
              <a:rPr lang="it-IT" sz="2400" dirty="0" smtClean="0"/>
              <a:t>DESALINIZZAZIONE DELL’ACQUA DI MARE</a:t>
            </a:r>
          </a:p>
        </p:txBody>
      </p:sp>
      <p:sp>
        <p:nvSpPr>
          <p:cNvPr id="3" name="Rettangolo 2"/>
          <p:cNvSpPr/>
          <p:nvPr/>
        </p:nvSpPr>
        <p:spPr>
          <a:xfrm>
            <a:off x="610937" y="1744869"/>
            <a:ext cx="8631333" cy="4524315"/>
          </a:xfrm>
          <a:prstGeom prst="rect">
            <a:avLst/>
          </a:prstGeom>
        </p:spPr>
        <p:txBody>
          <a:bodyPr wrap="square">
            <a:spAutoFit/>
          </a:bodyPr>
          <a:lstStyle/>
          <a:p>
            <a:r>
              <a:rPr lang="it-IT" dirty="0"/>
              <a:t>U</a:t>
            </a:r>
            <a:r>
              <a:rPr lang="it-IT" dirty="0" smtClean="0"/>
              <a:t>tilizzata </a:t>
            </a:r>
            <a:r>
              <a:rPr lang="it-IT" dirty="0"/>
              <a:t>in 183 Paesi, </a:t>
            </a:r>
            <a:r>
              <a:rPr lang="it-IT" dirty="0" smtClean="0"/>
              <a:t>47,5% </a:t>
            </a:r>
            <a:r>
              <a:rPr lang="it-IT" dirty="0"/>
              <a:t>degli impianti </a:t>
            </a:r>
            <a:r>
              <a:rPr lang="it-IT" dirty="0" smtClean="0"/>
              <a:t>in </a:t>
            </a:r>
            <a:r>
              <a:rPr lang="it-IT" dirty="0"/>
              <a:t>Medio Oriente. </a:t>
            </a:r>
            <a:endParaRPr lang="it-IT" dirty="0" smtClean="0"/>
          </a:p>
          <a:p>
            <a:r>
              <a:rPr lang="it-IT" dirty="0" smtClean="0"/>
              <a:t>A </a:t>
            </a:r>
            <a:r>
              <a:rPr lang="it-IT" dirty="0"/>
              <a:t>livello </a:t>
            </a:r>
            <a:r>
              <a:rPr lang="it-IT" dirty="0" smtClean="0"/>
              <a:t>globale16 </a:t>
            </a:r>
            <a:r>
              <a:rPr lang="it-IT" dirty="0"/>
              <a:t>mila </a:t>
            </a:r>
            <a:r>
              <a:rPr lang="it-IT" dirty="0" smtClean="0"/>
              <a:t>impianti operativi (78 </a:t>
            </a:r>
            <a:r>
              <a:rPr lang="it-IT" dirty="0"/>
              <a:t>milioni di </a:t>
            </a:r>
            <a:r>
              <a:rPr lang="it-IT" dirty="0" smtClean="0"/>
              <a:t>m3/g).</a:t>
            </a:r>
            <a:endParaRPr lang="it-IT" dirty="0"/>
          </a:p>
          <a:p>
            <a:endParaRPr lang="it-IT" i="1" dirty="0" smtClean="0"/>
          </a:p>
          <a:p>
            <a:r>
              <a:rPr lang="it-IT" dirty="0" smtClean="0"/>
              <a:t>Italia ha caratteristiche </a:t>
            </a:r>
            <a:r>
              <a:rPr lang="it-IT" dirty="0"/>
              <a:t>ideali per lo sviluppo della </a:t>
            </a:r>
            <a:r>
              <a:rPr lang="it-IT" dirty="0" smtClean="0"/>
              <a:t>desalinizzazione: molte </a:t>
            </a:r>
            <a:r>
              <a:rPr lang="it-IT" dirty="0"/>
              <a:t>aree soggette a scarsità cronica </a:t>
            </a:r>
            <a:r>
              <a:rPr lang="it-IT" dirty="0" smtClean="0"/>
              <a:t>d’acqua e </a:t>
            </a:r>
            <a:r>
              <a:rPr lang="it-IT" dirty="0"/>
              <a:t>linea costiera tra le più ampie al </a:t>
            </a:r>
            <a:r>
              <a:rPr lang="it-IT" dirty="0" smtClean="0"/>
              <a:t>mondo. Ciononostante la </a:t>
            </a:r>
            <a:r>
              <a:rPr lang="it-IT" dirty="0"/>
              <a:t>desalinizzazione </a:t>
            </a:r>
            <a:r>
              <a:rPr lang="it-IT" dirty="0" smtClean="0"/>
              <a:t>in Italia conta </a:t>
            </a:r>
            <a:r>
              <a:rPr lang="it-IT" dirty="0"/>
              <a:t>oggi solo per lo 0,1% dei prelievi idrici complessivi. </a:t>
            </a:r>
            <a:endParaRPr lang="it-IT" dirty="0" smtClean="0"/>
          </a:p>
          <a:p>
            <a:endParaRPr lang="it-IT" u="sng" dirty="0"/>
          </a:p>
          <a:p>
            <a:r>
              <a:rPr lang="it-IT" u="sng" dirty="0" smtClean="0"/>
              <a:t>La tecnologia esiste ma </a:t>
            </a:r>
            <a:r>
              <a:rPr lang="it-IT" u="sng" dirty="0"/>
              <a:t>il quadro normativo </a:t>
            </a:r>
            <a:r>
              <a:rPr lang="it-IT" u="sng" dirty="0" smtClean="0"/>
              <a:t>fino a pochi giorni non era favorevole</a:t>
            </a:r>
            <a:r>
              <a:rPr lang="it-IT" dirty="0" smtClean="0"/>
              <a:t>. Nella</a:t>
            </a:r>
            <a:r>
              <a:rPr lang="it-IT" dirty="0">
                <a:hlinkClick r:id="rId3"/>
              </a:rPr>
              <a:t> legge “</a:t>
            </a:r>
            <a:r>
              <a:rPr lang="it-IT" dirty="0" err="1">
                <a:hlinkClick r:id="rId3"/>
              </a:rPr>
              <a:t>Salvamare</a:t>
            </a:r>
            <a:r>
              <a:rPr lang="it-IT" dirty="0">
                <a:hlinkClick r:id="rId3"/>
              </a:rPr>
              <a:t>”</a:t>
            </a:r>
            <a:r>
              <a:rPr lang="it-IT" dirty="0"/>
              <a:t> non solo non viene promossa la tecnologia, ma sembra addirittura penalizzata da un aggravio dell’iter organizzativo. </a:t>
            </a:r>
            <a:endParaRPr lang="it-IT" dirty="0" smtClean="0"/>
          </a:p>
          <a:p>
            <a:r>
              <a:rPr lang="it-IT" dirty="0" smtClean="0"/>
              <a:t>Sembra però che il recentissimo </a:t>
            </a:r>
            <a:r>
              <a:rPr lang="it-IT" u="sng" dirty="0" smtClean="0">
                <a:solidFill>
                  <a:schemeClr val="bg2">
                    <a:lumMod val="50000"/>
                  </a:schemeClr>
                </a:solidFill>
              </a:rPr>
              <a:t>Decreto Siccità </a:t>
            </a:r>
            <a:r>
              <a:rPr lang="it-IT" dirty="0" smtClean="0"/>
              <a:t>approvato giorni fa (6/4/2023) dal Consiglio dei Ministri introduca </a:t>
            </a:r>
            <a:r>
              <a:rPr lang="it-IT" dirty="0"/>
              <a:t>notevoli semplificazioni nella realizzazione degli impianti di </a:t>
            </a:r>
            <a:r>
              <a:rPr lang="it-IT" dirty="0" smtClean="0"/>
              <a:t>desalinizzazione (per Q&gt;200 l/s).</a:t>
            </a:r>
          </a:p>
          <a:p>
            <a:endParaRPr lang="it-IT" dirty="0"/>
          </a:p>
        </p:txBody>
      </p:sp>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5969" y="2232133"/>
            <a:ext cx="2650899" cy="1988175"/>
          </a:xfrm>
          <a:prstGeom prst="rect">
            <a:avLst/>
          </a:prstGeom>
        </p:spPr>
      </p:pic>
      <p:pic>
        <p:nvPicPr>
          <p:cNvPr id="6" name="Immagin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9385968" y="4473692"/>
            <a:ext cx="2647102" cy="1716093"/>
          </a:xfrm>
          <a:prstGeom prst="rect">
            <a:avLst/>
          </a:prstGeom>
        </p:spPr>
      </p:pic>
      <p:pic>
        <p:nvPicPr>
          <p:cNvPr id="8" name="Immagin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76940" y="320977"/>
            <a:ext cx="2659928" cy="1657772"/>
          </a:xfrm>
          <a:prstGeom prst="rect">
            <a:avLst/>
          </a:prstGeom>
        </p:spPr>
      </p:pic>
    </p:spTree>
    <p:extLst>
      <p:ext uri="{BB962C8B-B14F-4D97-AF65-F5344CB8AC3E}">
        <p14:creationId xmlns:p14="http://schemas.microsoft.com/office/powerpoint/2010/main" val="1033027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1062945"/>
            <a:ext cx="11885816" cy="607593"/>
          </a:xfrm>
        </p:spPr>
        <p:txBody>
          <a:bodyPr>
            <a:noAutofit/>
          </a:bodyPr>
          <a:lstStyle/>
          <a:p>
            <a:pPr marL="457200" indent="-457200">
              <a:buFont typeface="+mj-lt"/>
              <a:buAutoNum type="arabicPeriod" startAt="8"/>
            </a:pPr>
            <a:r>
              <a:rPr lang="it-IT" sz="2400" dirty="0" smtClean="0"/>
              <a:t>DESALINIZZAZIONE DELL’ACQUA DI MARE (continua)</a:t>
            </a:r>
          </a:p>
        </p:txBody>
      </p:sp>
      <p:sp>
        <p:nvSpPr>
          <p:cNvPr id="3" name="Rettangolo 2"/>
          <p:cNvSpPr/>
          <p:nvPr/>
        </p:nvSpPr>
        <p:spPr>
          <a:xfrm>
            <a:off x="408713" y="2953284"/>
            <a:ext cx="8631333" cy="2862322"/>
          </a:xfrm>
          <a:prstGeom prst="rect">
            <a:avLst/>
          </a:prstGeom>
        </p:spPr>
        <p:txBody>
          <a:bodyPr wrap="square">
            <a:spAutoFit/>
          </a:bodyPr>
          <a:lstStyle/>
          <a:p>
            <a:r>
              <a:rPr lang="it-IT" dirty="0" smtClean="0"/>
              <a:t>Problematiche tecniche relative agli scarti della desalinizzazione - la cosiddetta «salamoia»: </a:t>
            </a:r>
          </a:p>
          <a:p>
            <a:endParaRPr lang="it-IT" dirty="0"/>
          </a:p>
          <a:p>
            <a:r>
              <a:rPr lang="it-IT" dirty="0" smtClean="0"/>
              <a:t>Il materiale di scarto può essere convertito in sostanze chimiche utili, incluse quelle in grado di rendere più efficiente il processo di desalinizzazione. Ad es per produrre idrossido di sodio (soda caustica), utilizzato per pretrattare l’acqua di mare che entra nell’impianto di desalinizzazione. Il composto cambia l’acidità dell’acqua e aiuta a prevenire l’incrostazione delle membrane (una delle principali cause di malfunzionamento delle centrali a osmosi inversa).</a:t>
            </a:r>
            <a:endParaRPr lang="it-IT" dirty="0"/>
          </a:p>
        </p:txBody>
      </p:sp>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5969" y="2232133"/>
            <a:ext cx="2650899" cy="1988175"/>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V="1">
            <a:off x="9385968" y="4473692"/>
            <a:ext cx="2647102" cy="1716093"/>
          </a:xfrm>
          <a:prstGeom prst="rect">
            <a:avLst/>
          </a:prstGeom>
        </p:spPr>
      </p:pic>
      <p:pic>
        <p:nvPicPr>
          <p:cNvPr id="8" name="Immagin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6940" y="320977"/>
            <a:ext cx="2659928" cy="1657772"/>
          </a:xfrm>
          <a:prstGeom prst="rect">
            <a:avLst/>
          </a:prstGeom>
        </p:spPr>
      </p:pic>
      <p:sp>
        <p:nvSpPr>
          <p:cNvPr id="9" name="Rettangolo 8"/>
          <p:cNvSpPr/>
          <p:nvPr/>
        </p:nvSpPr>
        <p:spPr>
          <a:xfrm>
            <a:off x="1739374" y="1745382"/>
            <a:ext cx="5663749" cy="923330"/>
          </a:xfrm>
          <a:prstGeom prst="rect">
            <a:avLst/>
          </a:prstGeom>
          <a:ln>
            <a:solidFill>
              <a:schemeClr val="bg2">
                <a:lumMod val="75000"/>
              </a:schemeClr>
            </a:solidFill>
          </a:ln>
        </p:spPr>
        <p:txBody>
          <a:bodyPr wrap="square">
            <a:spAutoFit/>
          </a:bodyPr>
          <a:lstStyle/>
          <a:p>
            <a:r>
              <a:rPr lang="it-IT" dirty="0" smtClean="0"/>
              <a:t>Costo dell’acqua potabile in Italia: 1,4 Euro/m</a:t>
            </a:r>
            <a:r>
              <a:rPr lang="it-IT" baseline="30000" dirty="0" smtClean="0"/>
              <a:t>3</a:t>
            </a:r>
            <a:endParaRPr lang="it-IT" baseline="30000" dirty="0"/>
          </a:p>
          <a:p>
            <a:r>
              <a:rPr lang="it-IT" dirty="0" smtClean="0"/>
              <a:t>Costo della desalinizzazione: 2 Euro/m</a:t>
            </a:r>
            <a:r>
              <a:rPr lang="it-IT" baseline="30000" dirty="0"/>
              <a:t>3</a:t>
            </a:r>
            <a:r>
              <a:rPr lang="it-IT" dirty="0" smtClean="0"/>
              <a:t>.</a:t>
            </a:r>
          </a:p>
          <a:p>
            <a:r>
              <a:rPr lang="it-IT" dirty="0" smtClean="0"/>
              <a:t>Trasporto cisterne acqua potabile: 14 Euro/m</a:t>
            </a:r>
            <a:r>
              <a:rPr lang="it-IT" baseline="30000" dirty="0" smtClean="0"/>
              <a:t>3</a:t>
            </a:r>
            <a:endParaRPr lang="it-IT" dirty="0"/>
          </a:p>
        </p:txBody>
      </p:sp>
    </p:spTree>
    <p:extLst>
      <p:ext uri="{BB962C8B-B14F-4D97-AF65-F5344CB8AC3E}">
        <p14:creationId xmlns:p14="http://schemas.microsoft.com/office/powerpoint/2010/main" val="3067533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1062945"/>
            <a:ext cx="11885816" cy="607593"/>
          </a:xfrm>
        </p:spPr>
        <p:txBody>
          <a:bodyPr>
            <a:noAutofit/>
          </a:bodyPr>
          <a:lstStyle/>
          <a:p>
            <a:pPr marL="457200" indent="-457200">
              <a:buFont typeface="+mj-lt"/>
              <a:buAutoNum type="arabicPeriod" startAt="9"/>
            </a:pPr>
            <a:r>
              <a:rPr lang="it-IT" sz="2400" dirty="0" smtClean="0"/>
              <a:t>MONITORAGGIO DELLO STATO DELLE ACQUE</a:t>
            </a:r>
          </a:p>
        </p:txBody>
      </p:sp>
      <p:sp>
        <p:nvSpPr>
          <p:cNvPr id="3" name="Rettangolo 2"/>
          <p:cNvSpPr/>
          <p:nvPr/>
        </p:nvSpPr>
        <p:spPr>
          <a:xfrm>
            <a:off x="681274" y="3483067"/>
            <a:ext cx="11118003" cy="1200329"/>
          </a:xfrm>
          <a:prstGeom prst="rect">
            <a:avLst/>
          </a:prstGeom>
        </p:spPr>
        <p:txBody>
          <a:bodyPr wrap="square">
            <a:spAutoFit/>
          </a:bodyPr>
          <a:lstStyle/>
          <a:p>
            <a:r>
              <a:rPr lang="it-IT" dirty="0" smtClean="0"/>
              <a:t>Per un corretto monitoraggio delle risorse idriche dovrebbe essere imperativo:</a:t>
            </a:r>
          </a:p>
          <a:p>
            <a:pPr marL="285750" indent="-285750">
              <a:buFont typeface="Wingdings" panose="05000000000000000000" pitchFamily="2" charset="2"/>
              <a:buChar char="§"/>
            </a:pPr>
            <a:r>
              <a:rPr lang="it-IT" dirty="0"/>
              <a:t>D</a:t>
            </a:r>
            <a:r>
              <a:rPr lang="it-IT" dirty="0" smtClean="0"/>
              <a:t>igitalizzare e monitorare sistematicamente le portate medie giornaliere in </a:t>
            </a:r>
            <a:r>
              <a:rPr lang="it-IT" dirty="0"/>
              <a:t>fiumi, pozzi, </a:t>
            </a:r>
            <a:r>
              <a:rPr lang="it-IT" dirty="0" smtClean="0"/>
              <a:t>sorgenti </a:t>
            </a:r>
          </a:p>
          <a:p>
            <a:pPr marL="285750" indent="-285750">
              <a:buFont typeface="Wingdings" panose="05000000000000000000" pitchFamily="2" charset="2"/>
              <a:buChar char="§"/>
            </a:pPr>
            <a:r>
              <a:rPr lang="it-IT" dirty="0" smtClean="0"/>
              <a:t>Digitalizzare e monitorare i livelli </a:t>
            </a:r>
            <a:r>
              <a:rPr lang="it-IT" dirty="0"/>
              <a:t>di falda e </a:t>
            </a:r>
            <a:r>
              <a:rPr lang="it-IT" dirty="0" smtClean="0"/>
              <a:t>le oscillazioni </a:t>
            </a:r>
            <a:r>
              <a:rPr lang="it-IT" dirty="0"/>
              <a:t>stagionali; livelli nei </a:t>
            </a:r>
            <a:r>
              <a:rPr lang="it-IT" dirty="0" smtClean="0"/>
              <a:t>fiumi/laghi/invasi</a:t>
            </a:r>
          </a:p>
          <a:p>
            <a:pPr marL="285750" indent="-285750">
              <a:buFont typeface="Wingdings" panose="05000000000000000000" pitchFamily="2" charset="2"/>
              <a:buChar char="§"/>
            </a:pPr>
            <a:r>
              <a:rPr lang="it-IT" dirty="0" smtClean="0"/>
              <a:t>Digitalizzare e monitorare la salinità </a:t>
            </a:r>
            <a:r>
              <a:rPr lang="it-IT" dirty="0"/>
              <a:t>e </a:t>
            </a:r>
            <a:r>
              <a:rPr lang="it-IT" dirty="0" smtClean="0"/>
              <a:t>la qualità </a:t>
            </a:r>
            <a:r>
              <a:rPr lang="it-IT" dirty="0"/>
              <a:t>delle </a:t>
            </a:r>
            <a:r>
              <a:rPr lang="it-IT" dirty="0" smtClean="0"/>
              <a:t>acque.</a:t>
            </a:r>
            <a:endParaRPr lang="it-IT" dirty="0"/>
          </a:p>
        </p:txBody>
      </p:sp>
      <p:sp>
        <p:nvSpPr>
          <p:cNvPr id="10" name="Rettangolo 9"/>
          <p:cNvSpPr/>
          <p:nvPr/>
        </p:nvSpPr>
        <p:spPr>
          <a:xfrm>
            <a:off x="681274" y="1552701"/>
            <a:ext cx="11188341" cy="923330"/>
          </a:xfrm>
          <a:prstGeom prst="rect">
            <a:avLst/>
          </a:prstGeom>
        </p:spPr>
        <p:txBody>
          <a:bodyPr wrap="square">
            <a:spAutoFit/>
          </a:bodyPr>
          <a:lstStyle/>
          <a:p>
            <a:r>
              <a:rPr lang="it-IT" dirty="0" smtClean="0"/>
              <a:t>In Italia, per ogni acquifero esistente, i PIANI STRALCIO propongono un calcolo del BILANCIO IDRICO ANNUO TEORICO con un limite importante:</a:t>
            </a:r>
          </a:p>
          <a:p>
            <a:endParaRPr lang="it-IT" dirty="0"/>
          </a:p>
        </p:txBody>
      </p:sp>
      <p:sp>
        <p:nvSpPr>
          <p:cNvPr id="11" name="Rettangolo 10"/>
          <p:cNvSpPr/>
          <p:nvPr/>
        </p:nvSpPr>
        <p:spPr>
          <a:xfrm>
            <a:off x="772215" y="2334808"/>
            <a:ext cx="3870119" cy="923330"/>
          </a:xfrm>
          <a:prstGeom prst="rect">
            <a:avLst/>
          </a:prstGeom>
          <a:ln>
            <a:solidFill>
              <a:schemeClr val="bg2">
                <a:lumMod val="75000"/>
              </a:schemeClr>
            </a:solidFill>
          </a:ln>
        </p:spPr>
        <p:txBody>
          <a:bodyPr wrap="square">
            <a:spAutoFit/>
          </a:bodyPr>
          <a:lstStyle/>
          <a:p>
            <a:pPr algn="ctr"/>
            <a:r>
              <a:rPr lang="it-IT" dirty="0" smtClean="0"/>
              <a:t>ASSENZA DATI SUI CONSUMI EFFETTIVI (solo monitoraggio delle potate ufficialmente assentite)</a:t>
            </a:r>
            <a:endParaRPr lang="it-IT" dirty="0"/>
          </a:p>
        </p:txBody>
      </p:sp>
      <p:sp>
        <p:nvSpPr>
          <p:cNvPr id="12" name="Rettangolo 11"/>
          <p:cNvSpPr/>
          <p:nvPr/>
        </p:nvSpPr>
        <p:spPr>
          <a:xfrm>
            <a:off x="4690163" y="2334808"/>
            <a:ext cx="3130345" cy="923330"/>
          </a:xfrm>
          <a:prstGeom prst="rect">
            <a:avLst/>
          </a:prstGeom>
          <a:ln>
            <a:solidFill>
              <a:schemeClr val="bg2">
                <a:lumMod val="75000"/>
              </a:schemeClr>
            </a:solidFill>
          </a:ln>
        </p:spPr>
        <p:txBody>
          <a:bodyPr wrap="square">
            <a:spAutoFit/>
          </a:bodyPr>
          <a:lstStyle/>
          <a:p>
            <a:pPr algn="ctr"/>
            <a:r>
              <a:rPr lang="it-IT" dirty="0" smtClean="0"/>
              <a:t>ASSENZA DATI DI DEFLUSSO per contrastare la risalita del cuneo salino</a:t>
            </a:r>
            <a:endParaRPr lang="it-IT" dirty="0"/>
          </a:p>
        </p:txBody>
      </p:sp>
      <p:sp>
        <p:nvSpPr>
          <p:cNvPr id="13" name="Rettangolo 12"/>
          <p:cNvSpPr/>
          <p:nvPr/>
        </p:nvSpPr>
        <p:spPr>
          <a:xfrm>
            <a:off x="7868337" y="2334808"/>
            <a:ext cx="3508905" cy="923330"/>
          </a:xfrm>
          <a:prstGeom prst="rect">
            <a:avLst/>
          </a:prstGeom>
          <a:ln>
            <a:solidFill>
              <a:schemeClr val="bg2">
                <a:lumMod val="75000"/>
              </a:schemeClr>
            </a:solidFill>
          </a:ln>
        </p:spPr>
        <p:txBody>
          <a:bodyPr wrap="square">
            <a:spAutoFit/>
          </a:bodyPr>
          <a:lstStyle/>
          <a:p>
            <a:pPr algn="ctr"/>
            <a:r>
              <a:rPr lang="it-IT" dirty="0" smtClean="0"/>
              <a:t>ASSENZA DATI ANDAMENTO  PORTATE MEDIE GIORNALIERE (reali condizioni di equilibrio)</a:t>
            </a:r>
            <a:endParaRPr lang="it-IT" dirty="0"/>
          </a:p>
        </p:txBody>
      </p:sp>
      <p:pic>
        <p:nvPicPr>
          <p:cNvPr id="17" name="Immagin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00590" y="4688608"/>
            <a:ext cx="2505812" cy="1764154"/>
          </a:xfrm>
          <a:prstGeom prst="rect">
            <a:avLst/>
          </a:prstGeom>
        </p:spPr>
      </p:pic>
      <p:pic>
        <p:nvPicPr>
          <p:cNvPr id="18" name="Immagin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1323" y="4693040"/>
            <a:ext cx="2399885" cy="1759722"/>
          </a:xfrm>
          <a:prstGeom prst="rect">
            <a:avLst/>
          </a:prstGeom>
        </p:spPr>
      </p:pic>
      <p:pic>
        <p:nvPicPr>
          <p:cNvPr id="19" name="Immagin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5781" y="4683396"/>
            <a:ext cx="2499581" cy="1769366"/>
          </a:xfrm>
          <a:prstGeom prst="rect">
            <a:avLst/>
          </a:prstGeom>
        </p:spPr>
      </p:pic>
    </p:spTree>
    <p:extLst>
      <p:ext uri="{BB962C8B-B14F-4D97-AF65-F5344CB8AC3E}">
        <p14:creationId xmlns:p14="http://schemas.microsoft.com/office/powerpoint/2010/main" val="1462942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1062945"/>
            <a:ext cx="11885816" cy="607593"/>
          </a:xfrm>
        </p:spPr>
        <p:txBody>
          <a:bodyPr>
            <a:noAutofit/>
          </a:bodyPr>
          <a:lstStyle/>
          <a:p>
            <a:pPr marL="457200" indent="-457200">
              <a:buFont typeface="+mj-lt"/>
              <a:buAutoNum type="arabicPeriod" startAt="9"/>
            </a:pPr>
            <a:r>
              <a:rPr lang="it-IT" sz="2400" dirty="0" smtClean="0"/>
              <a:t>MONITORAGGIO DELLO STATO DELLE ACQUE (continua)</a:t>
            </a:r>
          </a:p>
        </p:txBody>
      </p:sp>
      <p:sp>
        <p:nvSpPr>
          <p:cNvPr id="14" name="Rettangolo 13"/>
          <p:cNvSpPr/>
          <p:nvPr/>
        </p:nvSpPr>
        <p:spPr>
          <a:xfrm>
            <a:off x="1756959" y="2378140"/>
            <a:ext cx="3025627" cy="738664"/>
          </a:xfrm>
          <a:prstGeom prst="rect">
            <a:avLst/>
          </a:prstGeom>
          <a:solidFill>
            <a:schemeClr val="tx1"/>
          </a:solidFill>
          <a:ln w="19050">
            <a:solidFill>
              <a:schemeClr val="tx1"/>
            </a:solidFill>
          </a:ln>
        </p:spPr>
        <p:txBody>
          <a:bodyPr wrap="square">
            <a:spAutoFit/>
          </a:bodyPr>
          <a:lstStyle/>
          <a:p>
            <a:pPr algn="ctr"/>
            <a:r>
              <a:rPr lang="it-IT" sz="1400" b="1" dirty="0" smtClean="0">
                <a:solidFill>
                  <a:schemeClr val="tx1">
                    <a:lumMod val="50000"/>
                  </a:schemeClr>
                </a:solidFill>
              </a:rPr>
              <a:t>Test di pompaggio per conoscere le caratteristiche idrogeologiche dell’acquifero </a:t>
            </a:r>
            <a:endParaRPr lang="it-IT" sz="1400" b="1" dirty="0" smtClean="0">
              <a:solidFill>
                <a:schemeClr val="bg2">
                  <a:lumMod val="75000"/>
                </a:schemeClr>
              </a:solidFill>
            </a:endParaRPr>
          </a:p>
        </p:txBody>
      </p:sp>
      <p:sp>
        <p:nvSpPr>
          <p:cNvPr id="15" name="Rettangolo 14"/>
          <p:cNvSpPr/>
          <p:nvPr/>
        </p:nvSpPr>
        <p:spPr>
          <a:xfrm>
            <a:off x="1756959" y="3413803"/>
            <a:ext cx="3025627" cy="1384995"/>
          </a:xfrm>
          <a:prstGeom prst="rect">
            <a:avLst/>
          </a:prstGeom>
          <a:solidFill>
            <a:schemeClr val="tx1"/>
          </a:solidFill>
          <a:ln w="19050">
            <a:solidFill>
              <a:schemeClr val="tx1"/>
            </a:solidFill>
          </a:ln>
        </p:spPr>
        <p:txBody>
          <a:bodyPr wrap="square">
            <a:spAutoFit/>
          </a:bodyPr>
          <a:lstStyle/>
          <a:p>
            <a:pPr algn="ctr"/>
            <a:r>
              <a:rPr lang="it-IT" sz="1400" b="1" dirty="0" smtClean="0">
                <a:solidFill>
                  <a:schemeClr val="tx1">
                    <a:lumMod val="50000"/>
                  </a:schemeClr>
                </a:solidFill>
              </a:rPr>
              <a:t>Comprendere le potenzialità dell’acquifero e se risenta o meno degli emungimenti limitatamente al raggio di influenza del pozzo (grado di vulnerabilità delle falde)</a:t>
            </a:r>
            <a:endParaRPr lang="it-IT" sz="1400" b="1" dirty="0" smtClean="0">
              <a:solidFill>
                <a:schemeClr val="bg2">
                  <a:lumMod val="75000"/>
                </a:schemeClr>
              </a:solidFill>
            </a:endParaRPr>
          </a:p>
        </p:txBody>
      </p:sp>
      <p:sp>
        <p:nvSpPr>
          <p:cNvPr id="17" name="Rettangolo 16"/>
          <p:cNvSpPr/>
          <p:nvPr/>
        </p:nvSpPr>
        <p:spPr>
          <a:xfrm>
            <a:off x="681274" y="1552701"/>
            <a:ext cx="11188341" cy="646331"/>
          </a:xfrm>
          <a:prstGeom prst="rect">
            <a:avLst/>
          </a:prstGeom>
        </p:spPr>
        <p:txBody>
          <a:bodyPr wrap="square">
            <a:spAutoFit/>
          </a:bodyPr>
          <a:lstStyle/>
          <a:p>
            <a:r>
              <a:rPr lang="it-IT" dirty="0" smtClean="0"/>
              <a:t>In Italia, è obbligatoria la definizione dei corpi idrici sotterranei come da </a:t>
            </a:r>
            <a:r>
              <a:rPr lang="it-IT" dirty="0" err="1" smtClean="0"/>
              <a:t>D.Lgs</a:t>
            </a:r>
            <a:r>
              <a:rPr lang="it-IT" dirty="0" smtClean="0"/>
              <a:t> 152/2006 e la delimitazione degli stessi.</a:t>
            </a:r>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8310" y="1978948"/>
            <a:ext cx="4609367" cy="4388919"/>
          </a:xfrm>
          <a:prstGeom prst="rect">
            <a:avLst/>
          </a:prstGeom>
        </p:spPr>
      </p:pic>
    </p:spTree>
    <p:extLst>
      <p:ext uri="{BB962C8B-B14F-4D97-AF65-F5344CB8AC3E}">
        <p14:creationId xmlns:p14="http://schemas.microsoft.com/office/powerpoint/2010/main" val="297600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1062945"/>
            <a:ext cx="11885816" cy="607593"/>
          </a:xfrm>
        </p:spPr>
        <p:txBody>
          <a:bodyPr>
            <a:noAutofit/>
          </a:bodyPr>
          <a:lstStyle/>
          <a:p>
            <a:pPr marL="457200" indent="-457200">
              <a:buFont typeface="+mj-lt"/>
              <a:buAutoNum type="arabicPeriod" startAt="10"/>
            </a:pPr>
            <a:r>
              <a:rPr lang="it-IT" sz="2400" dirty="0" smtClean="0"/>
              <a:t>STRATEGIE DI GESTIONE DEL RISCHIO</a:t>
            </a:r>
          </a:p>
        </p:txBody>
      </p:sp>
      <p:sp>
        <p:nvSpPr>
          <p:cNvPr id="17" name="Rettangolo 16"/>
          <p:cNvSpPr/>
          <p:nvPr/>
        </p:nvSpPr>
        <p:spPr>
          <a:xfrm>
            <a:off x="321277" y="1602128"/>
            <a:ext cx="6474940" cy="2031325"/>
          </a:xfrm>
          <a:prstGeom prst="rect">
            <a:avLst/>
          </a:prstGeom>
          <a:ln>
            <a:solidFill>
              <a:schemeClr val="bg2">
                <a:lumMod val="75000"/>
              </a:schemeClr>
            </a:solidFill>
          </a:ln>
        </p:spPr>
        <p:txBody>
          <a:bodyPr wrap="square">
            <a:spAutoFit/>
          </a:bodyPr>
          <a:lstStyle/>
          <a:p>
            <a:pPr marL="285750" indent="-285750">
              <a:buFont typeface="Wingdings" panose="05000000000000000000" pitchFamily="2" charset="2"/>
              <a:buChar char="§"/>
            </a:pPr>
            <a:r>
              <a:rPr lang="it-IT" dirty="0"/>
              <a:t>Passare da un approccio di GESTIONE della CRISI ad una GESTIONE del RISCHIO (agire prima di una potenziale criticità – </a:t>
            </a:r>
            <a:r>
              <a:rPr lang="it-IT" dirty="0" err="1"/>
              <a:t>P</a:t>
            </a:r>
            <a:r>
              <a:rPr lang="it-IT" dirty="0" err="1" smtClean="0"/>
              <a:t>reparedness</a:t>
            </a:r>
            <a:r>
              <a:rPr lang="it-IT" dirty="0" smtClean="0"/>
              <a:t> </a:t>
            </a:r>
            <a:r>
              <a:rPr lang="it-IT" dirty="0"/>
              <a:t>P</a:t>
            </a:r>
            <a:r>
              <a:rPr lang="it-IT" dirty="0" smtClean="0"/>
              <a:t>lan)</a:t>
            </a:r>
          </a:p>
          <a:p>
            <a:pPr marL="285750" indent="-285750">
              <a:buFont typeface="Wingdings" panose="05000000000000000000" pitchFamily="2" charset="2"/>
              <a:buChar char="§"/>
            </a:pPr>
            <a:r>
              <a:rPr lang="it-IT" dirty="0" smtClean="0"/>
              <a:t>Diversificare </a:t>
            </a:r>
            <a:r>
              <a:rPr lang="it-IT" dirty="0"/>
              <a:t>le fonti di approvvigionamento </a:t>
            </a:r>
            <a:r>
              <a:rPr lang="it-IT" dirty="0" smtClean="0"/>
              <a:t>idrico</a:t>
            </a:r>
          </a:p>
          <a:p>
            <a:pPr marL="285750" indent="-285750">
              <a:buFont typeface="Wingdings" panose="05000000000000000000" pitchFamily="2" charset="2"/>
              <a:buChar char="§"/>
            </a:pPr>
            <a:r>
              <a:rPr lang="it-IT" dirty="0" smtClean="0"/>
              <a:t>Prevedere attraverso il monitoraggio dei corpi idrici gli SCENARI DI RISCHIO e le alternative in previsione di un possibile rischio</a:t>
            </a:r>
          </a:p>
        </p:txBody>
      </p:sp>
      <p:pic>
        <p:nvPicPr>
          <p:cNvPr id="5" name="Immagin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277" y="3823735"/>
            <a:ext cx="2973858" cy="2568859"/>
          </a:xfrm>
          <a:prstGeom prst="rect">
            <a:avLst/>
          </a:prstGeom>
        </p:spPr>
      </p:pic>
      <p:pic>
        <p:nvPicPr>
          <p:cNvPr id="6" name="Immagin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7012" y="1106620"/>
            <a:ext cx="4633342" cy="5275980"/>
          </a:xfrm>
          <a:prstGeom prst="rect">
            <a:avLst/>
          </a:prstGeom>
        </p:spPr>
      </p:pic>
      <p:pic>
        <p:nvPicPr>
          <p:cNvPr id="8" name="Immagin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08115" y="3823735"/>
            <a:ext cx="3267251" cy="2558865"/>
          </a:xfrm>
          <a:prstGeom prst="rect">
            <a:avLst/>
          </a:prstGeom>
        </p:spPr>
      </p:pic>
    </p:spTree>
    <p:extLst>
      <p:ext uri="{BB962C8B-B14F-4D97-AF65-F5344CB8AC3E}">
        <p14:creationId xmlns:p14="http://schemas.microsoft.com/office/powerpoint/2010/main" val="375886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POSSIBILI AZIONI / ALTERNATIVE</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a:spLocks noGrp="1"/>
          </p:cNvSpPr>
          <p:nvPr>
            <p:ph type="subTitle" idx="1"/>
          </p:nvPr>
        </p:nvSpPr>
        <p:spPr>
          <a:xfrm>
            <a:off x="200080" y="1062945"/>
            <a:ext cx="11885816" cy="607593"/>
          </a:xfrm>
        </p:spPr>
        <p:txBody>
          <a:bodyPr>
            <a:noAutofit/>
          </a:bodyPr>
          <a:lstStyle/>
          <a:p>
            <a:pPr marL="457200" indent="-457200">
              <a:buFont typeface="+mj-lt"/>
              <a:buAutoNum type="arabicPeriod" startAt="11"/>
            </a:pPr>
            <a:r>
              <a:rPr lang="it-IT" sz="2400" dirty="0" smtClean="0"/>
              <a:t>RAGGIUNGERE LA NEUTRALITA’ IDRICA</a:t>
            </a:r>
          </a:p>
        </p:txBody>
      </p:sp>
      <p:sp>
        <p:nvSpPr>
          <p:cNvPr id="8" name="Sottotitolo 2"/>
          <p:cNvSpPr txBox="1">
            <a:spLocks/>
          </p:cNvSpPr>
          <p:nvPr/>
        </p:nvSpPr>
        <p:spPr>
          <a:xfrm>
            <a:off x="200080" y="1535559"/>
            <a:ext cx="11885816"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400" dirty="0" smtClean="0"/>
              <a:t>Raggiungere la neutralità idrica in ambito produttivo/industriale, ovvero il bilancio tra l’acqua utilizzata e l’acqua risparmiata o ricostituita, compensando gli impatti negativi derivanti dall’uso e dalla compromissione delle risorse idriche. </a:t>
            </a:r>
            <a:endParaRPr lang="it-IT" sz="1400" dirty="0" smtClean="0"/>
          </a:p>
        </p:txBody>
      </p:sp>
      <p:sp>
        <p:nvSpPr>
          <p:cNvPr id="3" name="Rettangolo 2"/>
          <p:cNvSpPr/>
          <p:nvPr/>
        </p:nvSpPr>
        <p:spPr>
          <a:xfrm>
            <a:off x="200080" y="3194010"/>
            <a:ext cx="6851508" cy="2862322"/>
          </a:xfrm>
          <a:prstGeom prst="rect">
            <a:avLst/>
          </a:prstGeom>
          <a:ln>
            <a:solidFill>
              <a:schemeClr val="bg2">
                <a:lumMod val="75000"/>
              </a:schemeClr>
            </a:solidFill>
          </a:ln>
        </p:spPr>
        <p:txBody>
          <a:bodyPr wrap="square">
            <a:spAutoFit/>
          </a:bodyPr>
          <a:lstStyle/>
          <a:p>
            <a:r>
              <a:rPr lang="it-IT" b="1" dirty="0"/>
              <a:t>Passi pratici </a:t>
            </a:r>
            <a:r>
              <a:rPr lang="it-IT" dirty="0"/>
              <a:t>che possono condurre alla neutralità idrica:</a:t>
            </a:r>
          </a:p>
          <a:p>
            <a:pPr marL="285750" indent="-285750">
              <a:buFont typeface="Wingdings" panose="05000000000000000000" pitchFamily="2" charset="2"/>
              <a:buChar char="§"/>
            </a:pPr>
            <a:r>
              <a:rPr lang="it-IT" dirty="0" smtClean="0"/>
              <a:t>Definizione </a:t>
            </a:r>
            <a:r>
              <a:rPr lang="it-IT" dirty="0"/>
              <a:t>dei confini aziendali </a:t>
            </a:r>
          </a:p>
          <a:p>
            <a:pPr marL="285750" indent="-285750">
              <a:buFont typeface="Wingdings" panose="05000000000000000000" pitchFamily="2" charset="2"/>
              <a:buChar char="§"/>
            </a:pPr>
            <a:r>
              <a:rPr lang="it-IT" dirty="0"/>
              <a:t>M</a:t>
            </a:r>
            <a:r>
              <a:rPr lang="it-IT" dirty="0" smtClean="0"/>
              <a:t>isurazione </a:t>
            </a:r>
            <a:r>
              <a:rPr lang="it-IT" dirty="0"/>
              <a:t>dei consumi idrici e del deterioramento delle acque che deriva </a:t>
            </a:r>
            <a:r>
              <a:rPr lang="it-IT" dirty="0" smtClean="0"/>
              <a:t>dall’attività</a:t>
            </a:r>
            <a:endParaRPr lang="it-IT" dirty="0"/>
          </a:p>
          <a:p>
            <a:pPr marL="285750" indent="-285750">
              <a:buFont typeface="Wingdings" panose="05000000000000000000" pitchFamily="2" charset="2"/>
              <a:buChar char="§"/>
            </a:pPr>
            <a:r>
              <a:rPr lang="it-IT" dirty="0"/>
              <a:t>A</a:t>
            </a:r>
            <a:r>
              <a:rPr lang="it-IT" dirty="0" smtClean="0"/>
              <a:t>nalisi </a:t>
            </a:r>
            <a:r>
              <a:rPr lang="it-IT" dirty="0"/>
              <a:t>della </a:t>
            </a:r>
            <a:r>
              <a:rPr lang="it-IT" i="1" dirty="0"/>
              <a:t>water </a:t>
            </a:r>
            <a:r>
              <a:rPr lang="it-IT" i="1" dirty="0" err="1"/>
              <a:t>footprint</a:t>
            </a:r>
            <a:r>
              <a:rPr lang="it-IT" dirty="0"/>
              <a:t> con riferimento alla </a:t>
            </a:r>
            <a:r>
              <a:rPr lang="it-IT" i="1" dirty="0"/>
              <a:t>ISO 14046 on Water </a:t>
            </a:r>
            <a:r>
              <a:rPr lang="it-IT" i="1" dirty="0" err="1"/>
              <a:t>Footprint</a:t>
            </a:r>
            <a:r>
              <a:rPr lang="it-IT" i="1" dirty="0"/>
              <a:t> </a:t>
            </a:r>
            <a:r>
              <a:rPr lang="it-IT" i="1" dirty="0" err="1"/>
              <a:t>Assessment</a:t>
            </a:r>
            <a:endParaRPr lang="it-IT" dirty="0"/>
          </a:p>
          <a:p>
            <a:pPr marL="285750" indent="-285750">
              <a:buFont typeface="Wingdings" panose="05000000000000000000" pitchFamily="2" charset="2"/>
              <a:buChar char="§"/>
            </a:pPr>
            <a:r>
              <a:rPr lang="it-IT" dirty="0"/>
              <a:t>D</a:t>
            </a:r>
            <a:r>
              <a:rPr lang="it-IT" dirty="0" smtClean="0"/>
              <a:t>efinizione </a:t>
            </a:r>
            <a:r>
              <a:rPr lang="it-IT" dirty="0"/>
              <a:t>delle azioni necessarie alla riduzione e alla compensazione degli impatti </a:t>
            </a:r>
            <a:r>
              <a:rPr lang="it-IT" dirty="0" smtClean="0"/>
              <a:t>idrici</a:t>
            </a:r>
            <a:endParaRPr lang="it-IT" dirty="0"/>
          </a:p>
          <a:p>
            <a:pPr marL="285750" indent="-285750">
              <a:buFont typeface="Wingdings" panose="05000000000000000000" pitchFamily="2" charset="2"/>
              <a:buChar char="§"/>
            </a:pPr>
            <a:r>
              <a:rPr lang="it-IT" dirty="0"/>
              <a:t>M</a:t>
            </a:r>
            <a:r>
              <a:rPr lang="it-IT" dirty="0" smtClean="0"/>
              <a:t>onitoraggio </a:t>
            </a:r>
            <a:r>
              <a:rPr lang="it-IT" dirty="0"/>
              <a:t>delle azioni, la misurazione dei miglioramenti e del raggiungimento degli obiettivi.</a:t>
            </a:r>
          </a:p>
        </p:txBody>
      </p:sp>
      <p:pic>
        <p:nvPicPr>
          <p:cNvPr id="5" name="Immagin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99711" y="3191321"/>
            <a:ext cx="4786185" cy="1911179"/>
          </a:xfrm>
          <a:prstGeom prst="rect">
            <a:avLst/>
          </a:prstGeom>
        </p:spPr>
      </p:pic>
    </p:spTree>
    <p:extLst>
      <p:ext uri="{BB962C8B-B14F-4D97-AF65-F5344CB8AC3E}">
        <p14:creationId xmlns:p14="http://schemas.microsoft.com/office/powerpoint/2010/main" val="2574807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3039" y="759164"/>
            <a:ext cx="4191793" cy="2390389"/>
          </a:xfrm>
          <a:prstGeom prst="rect">
            <a:avLst/>
          </a:prstGeom>
        </p:spPr>
      </p:pic>
      <p:sp>
        <p:nvSpPr>
          <p:cNvPr id="2" name="Titolo 1"/>
          <p:cNvSpPr>
            <a:spLocks noGrp="1"/>
          </p:cNvSpPr>
          <p:nvPr>
            <p:ph type="ctrTitle"/>
          </p:nvPr>
        </p:nvSpPr>
        <p:spPr>
          <a:xfrm>
            <a:off x="241761" y="182881"/>
            <a:ext cx="7357919" cy="1994380"/>
          </a:xfrm>
        </p:spPr>
        <p:txBody>
          <a:bodyPr>
            <a:noAutofit/>
          </a:bodyPr>
          <a:lstStyle/>
          <a:p>
            <a:r>
              <a:rPr lang="it-IT" sz="4400" dirty="0" smtClean="0"/>
              <a:t>INTRODUZIONE – </a:t>
            </a:r>
            <a:br>
              <a:rPr lang="it-IT" sz="4400" dirty="0" smtClean="0"/>
            </a:br>
            <a:r>
              <a:rPr lang="it-IT" sz="4400" dirty="0" smtClean="0"/>
              <a:t>SITUAZIONE ATTUALE</a:t>
            </a:r>
            <a:br>
              <a:rPr lang="it-IT" sz="4400" dirty="0" smtClean="0"/>
            </a:br>
            <a:endParaRPr lang="it-IT" sz="4400" dirty="0"/>
          </a:p>
        </p:txBody>
      </p:sp>
      <p:sp>
        <p:nvSpPr>
          <p:cNvPr id="3" name="Sottotitolo 2"/>
          <p:cNvSpPr>
            <a:spLocks noGrp="1"/>
          </p:cNvSpPr>
          <p:nvPr>
            <p:ph type="subTitle" idx="1"/>
          </p:nvPr>
        </p:nvSpPr>
        <p:spPr>
          <a:xfrm>
            <a:off x="241761" y="1701707"/>
            <a:ext cx="7571279" cy="4972040"/>
          </a:xfrm>
        </p:spPr>
        <p:txBody>
          <a:bodyPr>
            <a:noAutofit/>
          </a:bodyPr>
          <a:lstStyle/>
          <a:p>
            <a:r>
              <a:rPr lang="it-IT" sz="2400" dirty="0" smtClean="0"/>
              <a:t>Solo il 2,5% dell’acqua sulla terra è disponibile come acqua dolce </a:t>
            </a:r>
            <a:r>
              <a:rPr lang="it-IT" sz="2400" dirty="0"/>
              <a:t>(</a:t>
            </a:r>
            <a:r>
              <a:rPr lang="it-IT" sz="2400" dirty="0" smtClean="0"/>
              <a:t>circa il 2% nelle calotte polari). Negli ultimi 20 anni la riserva d’acqua terrestre è scesa alla velocità di 1cm all’anno.</a:t>
            </a:r>
          </a:p>
          <a:p>
            <a:endParaRPr lang="it-IT" sz="2400" dirty="0" smtClean="0"/>
          </a:p>
          <a:p>
            <a:r>
              <a:rPr lang="it-IT" sz="2400" dirty="0" smtClean="0"/>
              <a:t>L’organizzazione Mondiale della Meteorologia delle Nazioni Unite (OMM) ha lanciato l’allarme: entro il 2050 </a:t>
            </a:r>
            <a:r>
              <a:rPr lang="it-IT" sz="2400" dirty="0"/>
              <a:t>l</a:t>
            </a:r>
            <a:r>
              <a:rPr lang="it-IT" sz="2400" dirty="0" smtClean="0"/>
              <a:t>e risorse idriche del pianeta potrebbero subire un calo tale da lasciare senz’acqua 5 miliardi di persone. </a:t>
            </a:r>
          </a:p>
          <a:p>
            <a:endParaRPr lang="it-IT" sz="2400" dirty="0" smtClean="0"/>
          </a:p>
        </p:txBody>
      </p:sp>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3040" y="3408828"/>
            <a:ext cx="4191792" cy="2793119"/>
          </a:xfrm>
          <a:prstGeom prst="rect">
            <a:avLst/>
          </a:prstGeom>
        </p:spPr>
      </p:pic>
      <p:sp>
        <p:nvSpPr>
          <p:cNvPr id="7"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Tree>
    <p:extLst>
      <p:ext uri="{BB962C8B-B14F-4D97-AF65-F5344CB8AC3E}">
        <p14:creationId xmlns:p14="http://schemas.microsoft.com/office/powerpoint/2010/main" val="18362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55659"/>
            <a:ext cx="11472719" cy="1032387"/>
          </a:xfrm>
        </p:spPr>
        <p:txBody>
          <a:bodyPr>
            <a:noAutofit/>
          </a:bodyPr>
          <a:lstStyle/>
          <a:p>
            <a:r>
              <a:rPr lang="it-IT" sz="4400" dirty="0" smtClean="0"/>
              <a:t>CASE-STUDY: ANDORA</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3" name="Sottotitolo 2"/>
          <p:cNvSpPr>
            <a:spLocks noGrp="1"/>
          </p:cNvSpPr>
          <p:nvPr>
            <p:ph type="subTitle" idx="1"/>
          </p:nvPr>
        </p:nvSpPr>
        <p:spPr>
          <a:xfrm>
            <a:off x="325079" y="1163391"/>
            <a:ext cx="3612608" cy="1625292"/>
          </a:xfrm>
          <a:solidFill>
            <a:schemeClr val="bg2">
              <a:lumMod val="40000"/>
              <a:lumOff val="60000"/>
            </a:schemeClr>
          </a:solidFill>
          <a:ln>
            <a:solidFill>
              <a:schemeClr val="bg2">
                <a:lumMod val="75000"/>
              </a:schemeClr>
            </a:solidFill>
          </a:ln>
        </p:spPr>
        <p:txBody>
          <a:bodyPr vert="horz" lIns="91440" tIns="45720" rIns="91440" bIns="45720" rtlCol="0" anchor="t">
            <a:normAutofit/>
          </a:bodyPr>
          <a:lstStyle/>
          <a:p>
            <a:r>
              <a:rPr lang="it-IT" u="sng" dirty="0"/>
              <a:t>CRITICITA</a:t>
            </a:r>
            <a:r>
              <a:rPr lang="it-IT" u="sng" dirty="0" smtClean="0"/>
              <a:t>’ </a:t>
            </a:r>
            <a:endParaRPr lang="it-IT" u="sng" dirty="0"/>
          </a:p>
          <a:p>
            <a:r>
              <a:rPr lang="it-IT" sz="1600" dirty="0"/>
              <a:t>Acqua salata da Luglio 2022 a Gennaio 2023 (7 mesi)</a:t>
            </a:r>
          </a:p>
          <a:p>
            <a:endParaRPr lang="it-IT" u="sng" dirty="0"/>
          </a:p>
          <a:p>
            <a:endParaRPr lang="it-IT" u="sng" dirty="0"/>
          </a:p>
          <a:p>
            <a:endParaRPr lang="it-IT" u="sng" dirty="0"/>
          </a:p>
        </p:txBody>
      </p:sp>
      <p:sp>
        <p:nvSpPr>
          <p:cNvPr id="5" name="Sottotitolo 2"/>
          <p:cNvSpPr txBox="1">
            <a:spLocks/>
          </p:cNvSpPr>
          <p:nvPr/>
        </p:nvSpPr>
        <p:spPr>
          <a:xfrm>
            <a:off x="4061253" y="1163390"/>
            <a:ext cx="2693774" cy="1625293"/>
          </a:xfrm>
          <a:prstGeom prst="rect">
            <a:avLst/>
          </a:prstGeom>
          <a:solidFill>
            <a:schemeClr val="bg2">
              <a:lumMod val="40000"/>
              <a:lumOff val="60000"/>
            </a:schemeClr>
          </a:solidFill>
          <a:ln>
            <a:solidFill>
              <a:schemeClr val="bg2">
                <a:lumMod val="75000"/>
              </a:schemeClr>
            </a:solidFill>
          </a:ln>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000" u="sng" dirty="0" smtClean="0"/>
              <a:t>POPOLAZIONE</a:t>
            </a:r>
            <a:endParaRPr lang="it-IT" sz="2000" dirty="0"/>
          </a:p>
          <a:p>
            <a:r>
              <a:rPr lang="it-IT" sz="1600" dirty="0" smtClean="0"/>
              <a:t>Residenti: 7,500 </a:t>
            </a:r>
          </a:p>
          <a:p>
            <a:r>
              <a:rPr lang="it-IT" sz="1600" dirty="0" smtClean="0"/>
              <a:t>Non-residenti: 30,000</a:t>
            </a:r>
          </a:p>
          <a:p>
            <a:endParaRPr lang="it-IT" sz="1200" dirty="0" smtClean="0"/>
          </a:p>
          <a:p>
            <a:endParaRPr lang="it-IT" sz="1200" dirty="0" smtClean="0"/>
          </a:p>
          <a:p>
            <a:endParaRPr lang="it-IT" sz="1200" dirty="0"/>
          </a:p>
        </p:txBody>
      </p:sp>
      <p:sp>
        <p:nvSpPr>
          <p:cNvPr id="7" name="Sottotitolo 2"/>
          <p:cNvSpPr txBox="1">
            <a:spLocks/>
          </p:cNvSpPr>
          <p:nvPr/>
        </p:nvSpPr>
        <p:spPr>
          <a:xfrm>
            <a:off x="6864360" y="1163391"/>
            <a:ext cx="4866321" cy="3509640"/>
          </a:xfrm>
          <a:prstGeom prst="rect">
            <a:avLst/>
          </a:prstGeom>
          <a:solidFill>
            <a:schemeClr val="bg2">
              <a:lumMod val="40000"/>
              <a:lumOff val="60000"/>
            </a:schemeClr>
          </a:solidFill>
          <a:ln>
            <a:solidFill>
              <a:schemeClr val="bg2">
                <a:lumMod val="75000"/>
              </a:schemeClr>
            </a:solidFill>
          </a:ln>
        </p:spPr>
        <p:txBody>
          <a:bodyPr vert="horz" lIns="91440" tIns="45720" rIns="91440" bIns="45720" rtlCol="0" anchor="t">
            <a:normAutofit fontScale="25000" lnSpcReduction="20000"/>
          </a:bodyPr>
          <a:lstStyle>
            <a:defPPr>
              <a:defRPr lang="en-US"/>
            </a:defPPr>
            <a:lvl1pPr indent="0">
              <a:spcBef>
                <a:spcPct val="20000"/>
              </a:spcBef>
              <a:spcAft>
                <a:spcPts val="600"/>
              </a:spcAft>
              <a:buClr>
                <a:schemeClr val="tx1"/>
              </a:buClr>
              <a:buSzPct val="80000"/>
              <a:buFont typeface="Wingdings 3" panose="05040102010807070707" pitchFamily="18" charset="2"/>
              <a:buNone/>
              <a:defRPr sz="2100" u="sng" cap="none">
                <a:solidFill>
                  <a:schemeClr val="bg2">
                    <a:lumMod val="75000"/>
                  </a:schemeClr>
                </a:solidFill>
                <a:effectLst/>
              </a:defRPr>
            </a:lvl1pPr>
            <a:lvl2pPr indent="0" algn="ctr">
              <a:spcBef>
                <a:spcPct val="20000"/>
              </a:spcBef>
              <a:spcAft>
                <a:spcPts val="600"/>
              </a:spcAft>
              <a:buClr>
                <a:schemeClr val="tx1"/>
              </a:buClr>
              <a:buSzPct val="80000"/>
              <a:buFont typeface="Wingdings 3" panose="05040102010807070707" pitchFamily="18" charset="2"/>
              <a:buNone/>
              <a:defRPr cap="none">
                <a:solidFill>
                  <a:schemeClr val="tx1">
                    <a:tint val="75000"/>
                  </a:schemeClr>
                </a:solidFill>
                <a:effectLst/>
              </a:defRPr>
            </a:lvl2pPr>
            <a:lvl3pPr indent="0" algn="ctr">
              <a:spcBef>
                <a:spcPct val="20000"/>
              </a:spcBef>
              <a:spcAft>
                <a:spcPts val="600"/>
              </a:spcAft>
              <a:buClr>
                <a:schemeClr val="tx1"/>
              </a:buClr>
              <a:buSzPct val="80000"/>
              <a:buFont typeface="Wingdings 3" panose="05040102010807070707" pitchFamily="18" charset="2"/>
              <a:buNone/>
              <a:defRPr sz="1600" cap="none">
                <a:solidFill>
                  <a:schemeClr val="tx1">
                    <a:tint val="75000"/>
                  </a:schemeClr>
                </a:solidFill>
                <a:effectLst/>
              </a:defRPr>
            </a:lvl3pPr>
            <a:lvl4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4pPr>
            <a:lvl5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5pPr>
            <a:lvl6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6pPr>
            <a:lvl7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7pPr>
            <a:lvl8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8pPr>
            <a:lvl9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9pPr>
          </a:lstStyle>
          <a:p>
            <a:r>
              <a:rPr lang="it-IT" sz="8000" dirty="0" smtClean="0"/>
              <a:t>CAUSE</a:t>
            </a:r>
            <a:endParaRPr lang="it-IT" sz="8000" u="none" dirty="0"/>
          </a:p>
          <a:p>
            <a:pPr marL="342900" indent="-342900">
              <a:buFont typeface="Wingdings" panose="05000000000000000000" pitchFamily="2" charset="2"/>
              <a:buChar char="§"/>
            </a:pPr>
            <a:r>
              <a:rPr lang="it-IT" sz="6400" u="none" dirty="0" smtClean="0"/>
              <a:t>Siccità</a:t>
            </a:r>
          </a:p>
          <a:p>
            <a:pPr marL="342900" indent="-342900">
              <a:buFont typeface="Wingdings" panose="05000000000000000000" pitchFamily="2" charset="2"/>
              <a:buChar char="§"/>
            </a:pPr>
            <a:r>
              <a:rPr lang="it-IT" sz="6400" u="none" dirty="0" smtClean="0"/>
              <a:t>Impoverimento delle falde e ingresso cuneo salino </a:t>
            </a:r>
          </a:p>
          <a:p>
            <a:pPr marL="342900" indent="-342900">
              <a:buFont typeface="Wingdings" panose="05000000000000000000" pitchFamily="2" charset="2"/>
              <a:buChar char="§"/>
            </a:pPr>
            <a:r>
              <a:rPr lang="it-IT" sz="6400" u="none" dirty="0"/>
              <a:t>S</a:t>
            </a:r>
            <a:r>
              <a:rPr lang="it-IT" sz="6400" u="none" dirty="0" smtClean="0"/>
              <a:t>carso monitoraggio livelli di falda e test di pompaggio</a:t>
            </a:r>
            <a:endParaRPr lang="it-IT" sz="6400" u="none" dirty="0"/>
          </a:p>
          <a:p>
            <a:pPr marL="342900" indent="-342900">
              <a:buFont typeface="Wingdings" panose="05000000000000000000" pitchFamily="2" charset="2"/>
              <a:buChar char="§"/>
            </a:pPr>
            <a:r>
              <a:rPr lang="it-IT" sz="6400" u="none" dirty="0" smtClean="0"/>
              <a:t>Rete acquedottistica vetusta e obsoleta</a:t>
            </a:r>
          </a:p>
          <a:p>
            <a:pPr marL="342900" indent="-342900">
              <a:buFont typeface="Wingdings" panose="05000000000000000000" pitchFamily="2" charset="2"/>
              <a:buChar char="§"/>
            </a:pPr>
            <a:r>
              <a:rPr lang="it-IT" sz="6400" u="none" dirty="0" smtClean="0"/>
              <a:t>Ritardo </a:t>
            </a:r>
            <a:r>
              <a:rPr lang="it-IT" sz="6400" u="none" dirty="0"/>
              <a:t>nei lavori di </a:t>
            </a:r>
            <a:r>
              <a:rPr lang="it-IT" sz="6400" u="none" dirty="0" smtClean="0"/>
              <a:t>potenziamento e sostituzione delle condotte dell’acquedotto dal Torrente </a:t>
            </a:r>
            <a:r>
              <a:rPr lang="it-IT" sz="6400" u="none" dirty="0" err="1" smtClean="0"/>
              <a:t>Roja</a:t>
            </a:r>
            <a:r>
              <a:rPr lang="it-IT" sz="6400" u="none" dirty="0" smtClean="0"/>
              <a:t> (IM) alla città di Andora</a:t>
            </a:r>
          </a:p>
          <a:p>
            <a:pPr marL="342900" indent="-342900">
              <a:buFont typeface="Wingdings" panose="05000000000000000000" pitchFamily="2" charset="2"/>
              <a:buChar char="§"/>
            </a:pPr>
            <a:endParaRPr lang="it-IT" u="none" dirty="0"/>
          </a:p>
          <a:p>
            <a:endParaRPr lang="it-IT" dirty="0"/>
          </a:p>
          <a:p>
            <a:endParaRPr lang="it-IT" dirty="0"/>
          </a:p>
          <a:p>
            <a:endParaRPr lang="it-IT" dirty="0"/>
          </a:p>
        </p:txBody>
      </p:sp>
      <p:sp>
        <p:nvSpPr>
          <p:cNvPr id="8" name="Sottotitolo 2"/>
          <p:cNvSpPr txBox="1">
            <a:spLocks/>
          </p:cNvSpPr>
          <p:nvPr/>
        </p:nvSpPr>
        <p:spPr>
          <a:xfrm>
            <a:off x="325078" y="2884202"/>
            <a:ext cx="6429949" cy="1788829"/>
          </a:xfrm>
          <a:prstGeom prst="rect">
            <a:avLst/>
          </a:prstGeom>
          <a:solidFill>
            <a:schemeClr val="bg2">
              <a:lumMod val="40000"/>
              <a:lumOff val="60000"/>
            </a:schemeClr>
          </a:solidFill>
          <a:ln>
            <a:solidFill>
              <a:schemeClr val="bg2">
                <a:lumMod val="75000"/>
              </a:schemeClr>
            </a:solidFill>
          </a:ln>
        </p:spPr>
        <p:txBody>
          <a:bodyPr vert="horz" lIns="91440" tIns="45720" rIns="91440" bIns="45720" rtlCol="0" anchor="t">
            <a:normAutofit fontScale="47500" lnSpcReduction="20000"/>
          </a:bodyPr>
          <a:lstStyle>
            <a:defPPr>
              <a:defRPr lang="en-US"/>
            </a:defPPr>
            <a:lvl1pPr indent="0">
              <a:spcBef>
                <a:spcPct val="20000"/>
              </a:spcBef>
              <a:spcAft>
                <a:spcPts val="600"/>
              </a:spcAft>
              <a:buClr>
                <a:schemeClr val="tx1"/>
              </a:buClr>
              <a:buSzPct val="80000"/>
              <a:buFont typeface="Wingdings 3" panose="05040102010807070707" pitchFamily="18" charset="2"/>
              <a:buNone/>
              <a:defRPr sz="2100" u="sng" cap="none">
                <a:solidFill>
                  <a:schemeClr val="bg2">
                    <a:lumMod val="75000"/>
                  </a:schemeClr>
                </a:solidFill>
                <a:effectLst/>
              </a:defRPr>
            </a:lvl1pPr>
            <a:lvl2pPr indent="0" algn="ctr">
              <a:spcBef>
                <a:spcPct val="20000"/>
              </a:spcBef>
              <a:spcAft>
                <a:spcPts val="600"/>
              </a:spcAft>
              <a:buClr>
                <a:schemeClr val="tx1"/>
              </a:buClr>
              <a:buSzPct val="80000"/>
              <a:buFont typeface="Wingdings 3" panose="05040102010807070707" pitchFamily="18" charset="2"/>
              <a:buNone/>
              <a:defRPr cap="none">
                <a:solidFill>
                  <a:schemeClr val="tx1">
                    <a:tint val="75000"/>
                  </a:schemeClr>
                </a:solidFill>
                <a:effectLst/>
              </a:defRPr>
            </a:lvl2pPr>
            <a:lvl3pPr indent="0" algn="ctr">
              <a:spcBef>
                <a:spcPct val="20000"/>
              </a:spcBef>
              <a:spcAft>
                <a:spcPts val="600"/>
              </a:spcAft>
              <a:buClr>
                <a:schemeClr val="tx1"/>
              </a:buClr>
              <a:buSzPct val="80000"/>
              <a:buFont typeface="Wingdings 3" panose="05040102010807070707" pitchFamily="18" charset="2"/>
              <a:buNone/>
              <a:defRPr sz="1600" cap="none">
                <a:solidFill>
                  <a:schemeClr val="tx1">
                    <a:tint val="75000"/>
                  </a:schemeClr>
                </a:solidFill>
                <a:effectLst/>
              </a:defRPr>
            </a:lvl3pPr>
            <a:lvl4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4pPr>
            <a:lvl5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5pPr>
            <a:lvl6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6pPr>
            <a:lvl7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7pPr>
            <a:lvl8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8pPr>
            <a:lvl9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9pPr>
          </a:lstStyle>
          <a:p>
            <a:r>
              <a:rPr lang="it-IT" sz="4200" dirty="0" smtClean="0"/>
              <a:t>DANNI &amp; EFFETTI</a:t>
            </a:r>
            <a:endParaRPr lang="it-IT" sz="4200" u="none" dirty="0"/>
          </a:p>
          <a:p>
            <a:pPr marL="342900" indent="-342900">
              <a:buFont typeface="Wingdings" panose="05000000000000000000" pitchFamily="2" charset="2"/>
              <a:buChar char="§"/>
            </a:pPr>
            <a:r>
              <a:rPr lang="it-IT" sz="3400" u="none" dirty="0" smtClean="0"/>
              <a:t>Mancanza di acqua potabile a livello domestico e commerciale</a:t>
            </a:r>
          </a:p>
          <a:p>
            <a:pPr marL="342900" indent="-342900">
              <a:buFont typeface="Wingdings" panose="05000000000000000000" pitchFamily="2" charset="2"/>
              <a:buChar char="§"/>
            </a:pPr>
            <a:r>
              <a:rPr lang="it-IT" sz="3400" u="none" dirty="0" smtClean="0"/>
              <a:t>Problemi alla pelle</a:t>
            </a:r>
          </a:p>
          <a:p>
            <a:pPr marL="342900" indent="-342900">
              <a:buFont typeface="Wingdings" panose="05000000000000000000" pitchFamily="2" charset="2"/>
              <a:buChar char="§"/>
            </a:pPr>
            <a:r>
              <a:rPr lang="it-IT" sz="3400" u="none" dirty="0" smtClean="0"/>
              <a:t>Danni alle tubature esistenti e agli elettrodomestici (caldaie, lavastoviglie </a:t>
            </a:r>
            <a:r>
              <a:rPr lang="it-IT" sz="3400" u="none" dirty="0" err="1" smtClean="0"/>
              <a:t>etc</a:t>
            </a:r>
            <a:r>
              <a:rPr lang="it-IT" sz="3400" u="none" dirty="0" smtClean="0"/>
              <a:t>)</a:t>
            </a:r>
          </a:p>
          <a:p>
            <a:pPr marL="342900" indent="-342900">
              <a:buFont typeface="Wingdings" panose="05000000000000000000" pitchFamily="2" charset="2"/>
              <a:buChar char="§"/>
            </a:pPr>
            <a:endParaRPr lang="it-IT" dirty="0"/>
          </a:p>
          <a:p>
            <a:endParaRPr lang="it-IT" dirty="0"/>
          </a:p>
          <a:p>
            <a:endParaRPr lang="it-IT" dirty="0"/>
          </a:p>
        </p:txBody>
      </p:sp>
      <p:pic>
        <p:nvPicPr>
          <p:cNvPr id="11" name="Immagin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5709" y="4802432"/>
            <a:ext cx="2961782" cy="1788351"/>
          </a:xfrm>
          <a:prstGeom prst="rect">
            <a:avLst/>
          </a:prstGeom>
        </p:spPr>
      </p:pic>
      <p:pic>
        <p:nvPicPr>
          <p:cNvPr id="12" name="Immagin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3739" y="4778389"/>
            <a:ext cx="3167449" cy="1811503"/>
          </a:xfrm>
          <a:prstGeom prst="rect">
            <a:avLst/>
          </a:prstGeom>
        </p:spPr>
      </p:pic>
      <p:pic>
        <p:nvPicPr>
          <p:cNvPr id="13" name="Immagin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47437" y="4778389"/>
            <a:ext cx="2883244" cy="1685891"/>
          </a:xfrm>
          <a:prstGeom prst="rect">
            <a:avLst/>
          </a:prstGeom>
        </p:spPr>
      </p:pic>
    </p:spTree>
    <p:extLst>
      <p:ext uri="{BB962C8B-B14F-4D97-AF65-F5344CB8AC3E}">
        <p14:creationId xmlns:p14="http://schemas.microsoft.com/office/powerpoint/2010/main" val="3802120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CASE-</a:t>
            </a:r>
            <a:r>
              <a:rPr lang="it-IT" sz="4400" dirty="0" err="1" smtClean="0"/>
              <a:t>STUDy</a:t>
            </a:r>
            <a:r>
              <a:rPr lang="it-IT" sz="4400" dirty="0" smtClean="0"/>
              <a:t>: </a:t>
            </a:r>
            <a:r>
              <a:rPr lang="it-IT" sz="4400" dirty="0" err="1" smtClean="0"/>
              <a:t>andora</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3" name="Sottotitolo 2"/>
          <p:cNvSpPr>
            <a:spLocks noGrp="1"/>
          </p:cNvSpPr>
          <p:nvPr>
            <p:ph type="subTitle" idx="1"/>
          </p:nvPr>
        </p:nvSpPr>
        <p:spPr>
          <a:xfrm>
            <a:off x="251314" y="1088425"/>
            <a:ext cx="11528991" cy="942818"/>
          </a:xfrm>
        </p:spPr>
        <p:txBody>
          <a:bodyPr>
            <a:normAutofit/>
          </a:bodyPr>
          <a:lstStyle/>
          <a:p>
            <a:r>
              <a:rPr lang="it-IT" dirty="0" smtClean="0"/>
              <a:t>AZIONI DEGLI AMMINISTRATORI &amp; GESTORI IDRICI</a:t>
            </a:r>
            <a:endParaRPr lang="it-IT" dirty="0"/>
          </a:p>
        </p:txBody>
      </p:sp>
      <p:sp>
        <p:nvSpPr>
          <p:cNvPr id="5" name="Sottotitolo 2"/>
          <p:cNvSpPr txBox="1">
            <a:spLocks/>
          </p:cNvSpPr>
          <p:nvPr/>
        </p:nvSpPr>
        <p:spPr>
          <a:xfrm>
            <a:off x="251314" y="1658688"/>
            <a:ext cx="11724277" cy="3877139"/>
          </a:xfrm>
          <a:prstGeom prst="rect">
            <a:avLst/>
          </a:prstGeom>
          <a:solidFill>
            <a:schemeClr val="bg2">
              <a:lumMod val="40000"/>
              <a:lumOff val="60000"/>
            </a:schemeClr>
          </a:solidFill>
          <a:ln>
            <a:solidFill>
              <a:schemeClr val="bg2">
                <a:lumMod val="50000"/>
              </a:schemeClr>
            </a:solidFill>
          </a:ln>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Font typeface="Wingdings" panose="05000000000000000000" pitchFamily="2" charset="2"/>
              <a:buChar char="§"/>
            </a:pPr>
            <a:r>
              <a:rPr lang="it-IT" sz="1400" dirty="0" smtClean="0"/>
              <a:t>Ordinanza </a:t>
            </a:r>
            <a:r>
              <a:rPr lang="it-IT" sz="1400" smtClean="0"/>
              <a:t>Regionale (Luglio 2022): </a:t>
            </a:r>
            <a:r>
              <a:rPr lang="it-IT" sz="1400" dirty="0" smtClean="0"/>
              <a:t>Proclamazione dello Stato di Emergenza per prolungata siccità</a:t>
            </a:r>
          </a:p>
          <a:p>
            <a:pPr marL="342900" indent="-342900">
              <a:buFont typeface="Wingdings" panose="05000000000000000000" pitchFamily="2" charset="2"/>
              <a:buChar char="§"/>
            </a:pPr>
            <a:r>
              <a:rPr lang="it-IT" sz="1400" dirty="0" smtClean="0"/>
              <a:t>Ordinanza Comunale (Luglio 2022): uso dell’acqua domestica ai soli fini igienici</a:t>
            </a:r>
          </a:p>
          <a:p>
            <a:pPr marL="342900" indent="-342900">
              <a:buFont typeface="Wingdings" panose="05000000000000000000" pitchFamily="2" charset="2"/>
              <a:buChar char="§"/>
            </a:pPr>
            <a:r>
              <a:rPr lang="it-IT" sz="1400" dirty="0" smtClean="0"/>
              <a:t>Gestore (Luglio 2022): miscelamento acque dolci e acque salate in acquedotto</a:t>
            </a:r>
          </a:p>
          <a:p>
            <a:pPr marL="342900" indent="-342900">
              <a:buFont typeface="Wingdings" panose="05000000000000000000" pitchFamily="2" charset="2"/>
              <a:buChar char="§"/>
            </a:pPr>
            <a:r>
              <a:rPr lang="it-IT" sz="1400" dirty="0" smtClean="0"/>
              <a:t>Gestore (Agosto 2022): realizzazione di un nuovo pozzo nei pressi dell’autostrada (capacità </a:t>
            </a:r>
            <a:r>
              <a:rPr lang="it-IT" sz="1400" dirty="0" err="1" smtClean="0"/>
              <a:t>n.p</a:t>
            </a:r>
            <a:r>
              <a:rPr lang="it-IT" sz="1400" dirty="0" smtClean="0"/>
              <a:t>.)</a:t>
            </a:r>
          </a:p>
          <a:p>
            <a:pPr marL="342900" indent="-342900">
              <a:buFont typeface="Wingdings" panose="05000000000000000000" pitchFamily="2" charset="2"/>
              <a:buChar char="§"/>
            </a:pPr>
            <a:r>
              <a:rPr lang="it-IT" sz="1400" dirty="0" smtClean="0"/>
              <a:t>Gestore (Ottobre 2022): posizionamento di n. 6 serbatoi </a:t>
            </a:r>
            <a:r>
              <a:rPr lang="it-IT" sz="1400" smtClean="0"/>
              <a:t>da circa 2000 </a:t>
            </a:r>
            <a:r>
              <a:rPr lang="it-IT" sz="1400" dirty="0" smtClean="0"/>
              <a:t>litri </a:t>
            </a:r>
            <a:r>
              <a:rPr lang="it-IT" sz="1400" dirty="0" err="1" smtClean="0"/>
              <a:t>cad</a:t>
            </a:r>
            <a:r>
              <a:rPr lang="it-IT" sz="1400" dirty="0" smtClean="0"/>
              <a:t> per l’approvvigionamento idrico in punti strategici della città (non potabile)</a:t>
            </a:r>
          </a:p>
          <a:p>
            <a:pPr marL="342900" indent="-342900">
              <a:buFont typeface="Wingdings" panose="05000000000000000000" pitchFamily="2" charset="2"/>
              <a:buChar char="§"/>
            </a:pPr>
            <a:r>
              <a:rPr lang="it-IT" sz="1400" dirty="0"/>
              <a:t>Dicembre 2022: Depositata un’interrogazione al Parlamento Europeo per chiedere alla Commissione di “verificare il rispetto delle normative europee da parte del gestore idrico e delle autorità locali nel caso del comune di Andora </a:t>
            </a:r>
            <a:r>
              <a:rPr lang="it-IT" sz="1400" dirty="0" smtClean="0"/>
              <a:t>“.</a:t>
            </a:r>
          </a:p>
          <a:p>
            <a:pPr marL="342900" indent="-342900">
              <a:buFont typeface="Wingdings" panose="05000000000000000000" pitchFamily="2" charset="2"/>
              <a:buChar char="§"/>
            </a:pPr>
            <a:r>
              <a:rPr lang="it-IT" sz="1400" dirty="0" smtClean="0"/>
              <a:t>Gestore (Gennaio 2023): distribuzione di 300,000 bottiglie da 1,5 l d’acqua</a:t>
            </a:r>
          </a:p>
          <a:p>
            <a:pPr marL="342900" indent="-342900">
              <a:buFont typeface="Wingdings" panose="05000000000000000000" pitchFamily="2" charset="2"/>
              <a:buChar char="§"/>
            </a:pPr>
            <a:r>
              <a:rPr lang="it-IT" sz="1400" dirty="0" smtClean="0"/>
              <a:t>Febbraio 2023: primo lotto di lavori per il potenziamento dell’acquedotto dal Torrente </a:t>
            </a:r>
            <a:r>
              <a:rPr lang="it-IT" sz="1400" dirty="0" err="1" smtClean="0"/>
              <a:t>Roja</a:t>
            </a:r>
            <a:r>
              <a:rPr lang="it-IT" sz="1400" dirty="0" smtClean="0"/>
              <a:t> ad Andora</a:t>
            </a:r>
          </a:p>
          <a:p>
            <a:pPr marL="342900" indent="-342900">
              <a:buFont typeface="Wingdings" panose="05000000000000000000" pitchFamily="2" charset="2"/>
              <a:buChar char="§"/>
            </a:pPr>
            <a:r>
              <a:rPr lang="it-IT" sz="1400" dirty="0" smtClean="0"/>
              <a:t>Progetto di interconnessione delle reti idriche di Albenga e Andora (Università di Firenze incaricata di realizzare Studio di Fattibilità da Regione Liguria) + Studio di fattibilità per la posa di una condotta per collegare Diano Marina, San Bartolomeo e Andora (MASTERPLAN del ROJA)</a:t>
            </a:r>
          </a:p>
          <a:p>
            <a:pPr marL="342900" indent="-342900">
              <a:buFont typeface="Wingdings" panose="05000000000000000000" pitchFamily="2" charset="2"/>
              <a:buChar char="§"/>
            </a:pPr>
            <a:endParaRPr lang="it-IT" sz="1400" dirty="0" smtClean="0"/>
          </a:p>
          <a:p>
            <a:endParaRPr lang="it-IT" sz="1400" dirty="0" smtClean="0"/>
          </a:p>
          <a:p>
            <a:endParaRPr lang="it-IT" sz="1400" dirty="0" smtClean="0"/>
          </a:p>
          <a:p>
            <a:endParaRPr lang="it-IT" sz="1400" dirty="0"/>
          </a:p>
        </p:txBody>
      </p:sp>
    </p:spTree>
    <p:extLst>
      <p:ext uri="{BB962C8B-B14F-4D97-AF65-F5344CB8AC3E}">
        <p14:creationId xmlns:p14="http://schemas.microsoft.com/office/powerpoint/2010/main" val="3133056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CASE-</a:t>
            </a:r>
            <a:r>
              <a:rPr lang="it-IT" sz="4400" dirty="0" err="1" smtClean="0"/>
              <a:t>STUDy</a:t>
            </a:r>
            <a:r>
              <a:rPr lang="it-IT" sz="4400" dirty="0" smtClean="0"/>
              <a:t>: </a:t>
            </a:r>
            <a:r>
              <a:rPr lang="it-IT" sz="4400" dirty="0" err="1" smtClean="0"/>
              <a:t>andora</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3" name="Sottotitolo 2"/>
          <p:cNvSpPr>
            <a:spLocks noGrp="1"/>
          </p:cNvSpPr>
          <p:nvPr>
            <p:ph type="subTitle" idx="1"/>
          </p:nvPr>
        </p:nvSpPr>
        <p:spPr>
          <a:xfrm>
            <a:off x="251314" y="1088425"/>
            <a:ext cx="11528991" cy="942818"/>
          </a:xfrm>
        </p:spPr>
        <p:txBody>
          <a:bodyPr>
            <a:normAutofit/>
          </a:bodyPr>
          <a:lstStyle/>
          <a:p>
            <a:r>
              <a:rPr lang="it-IT" dirty="0" smtClean="0"/>
              <a:t>DI CHI E’ LA RESPONSABILITA’?</a:t>
            </a:r>
            <a:endParaRPr lang="it-IT" dirty="0"/>
          </a:p>
        </p:txBody>
      </p:sp>
      <p:sp>
        <p:nvSpPr>
          <p:cNvPr id="6" name="Sottotitolo 2"/>
          <p:cNvSpPr txBox="1">
            <a:spLocks/>
          </p:cNvSpPr>
          <p:nvPr/>
        </p:nvSpPr>
        <p:spPr>
          <a:xfrm>
            <a:off x="146854" y="1499634"/>
            <a:ext cx="11866545" cy="3220648"/>
          </a:xfrm>
          <a:prstGeom prst="rect">
            <a:avLst/>
          </a:prstGeom>
          <a:solidFill>
            <a:schemeClr val="bg2">
              <a:lumMod val="40000"/>
              <a:lumOff val="60000"/>
            </a:schemeClr>
          </a:solidFill>
          <a:ln>
            <a:solidFill>
              <a:schemeClr val="bg2">
                <a:lumMod val="75000"/>
              </a:schemeClr>
            </a:solidFill>
          </a:ln>
        </p:spPr>
        <p:txBody>
          <a:bodyPr vert="horz" lIns="91440" tIns="45720" rIns="91440" bIns="45720" rtlCol="0" anchor="t">
            <a:noAutofit/>
          </a:bodyPr>
          <a:lstStyle>
            <a:defPPr>
              <a:defRPr lang="en-US"/>
            </a:defPPr>
            <a:lvl1pPr indent="0">
              <a:spcBef>
                <a:spcPct val="20000"/>
              </a:spcBef>
              <a:spcAft>
                <a:spcPts val="600"/>
              </a:spcAft>
              <a:buClr>
                <a:schemeClr val="tx1"/>
              </a:buClr>
              <a:buSzPct val="80000"/>
              <a:buFont typeface="Wingdings 3" panose="05040102010807070707" pitchFamily="18" charset="2"/>
              <a:buNone/>
              <a:defRPr sz="2100" u="sng" cap="none">
                <a:solidFill>
                  <a:schemeClr val="bg2">
                    <a:lumMod val="75000"/>
                  </a:schemeClr>
                </a:solidFill>
                <a:effectLst/>
              </a:defRPr>
            </a:lvl1pPr>
            <a:lvl2pPr indent="0" algn="ctr">
              <a:spcBef>
                <a:spcPct val="20000"/>
              </a:spcBef>
              <a:spcAft>
                <a:spcPts val="600"/>
              </a:spcAft>
              <a:buClr>
                <a:schemeClr val="tx1"/>
              </a:buClr>
              <a:buSzPct val="80000"/>
              <a:buFont typeface="Wingdings 3" panose="05040102010807070707" pitchFamily="18" charset="2"/>
              <a:buNone/>
              <a:defRPr cap="none">
                <a:solidFill>
                  <a:schemeClr val="tx1">
                    <a:tint val="75000"/>
                  </a:schemeClr>
                </a:solidFill>
                <a:effectLst/>
              </a:defRPr>
            </a:lvl2pPr>
            <a:lvl3pPr indent="0" algn="ctr">
              <a:spcBef>
                <a:spcPct val="20000"/>
              </a:spcBef>
              <a:spcAft>
                <a:spcPts val="600"/>
              </a:spcAft>
              <a:buClr>
                <a:schemeClr val="tx1"/>
              </a:buClr>
              <a:buSzPct val="80000"/>
              <a:buFont typeface="Wingdings 3" panose="05040102010807070707" pitchFamily="18" charset="2"/>
              <a:buNone/>
              <a:defRPr sz="1600" cap="none">
                <a:solidFill>
                  <a:schemeClr val="tx1">
                    <a:tint val="75000"/>
                  </a:schemeClr>
                </a:solidFill>
                <a:effectLst/>
              </a:defRPr>
            </a:lvl3pPr>
            <a:lvl4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4pPr>
            <a:lvl5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5pPr>
            <a:lvl6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6pPr>
            <a:lvl7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7pPr>
            <a:lvl8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8pPr>
            <a:lvl9pPr indent="0" algn="ctr">
              <a:spcBef>
                <a:spcPct val="20000"/>
              </a:spcBef>
              <a:spcAft>
                <a:spcPts val="600"/>
              </a:spcAft>
              <a:buClr>
                <a:schemeClr val="tx1"/>
              </a:buClr>
              <a:buSzPct val="80000"/>
              <a:buFont typeface="Wingdings 3" panose="05040102010807070707" pitchFamily="18" charset="2"/>
              <a:buNone/>
              <a:defRPr sz="1400" cap="none">
                <a:solidFill>
                  <a:schemeClr val="tx1">
                    <a:tint val="75000"/>
                  </a:schemeClr>
                </a:solidFill>
                <a:effectLst/>
              </a:defRPr>
            </a:lvl9pPr>
          </a:lstStyle>
          <a:p>
            <a:pPr marL="342900" indent="-342900">
              <a:buFont typeface="Wingdings" panose="05000000000000000000" pitchFamily="2" charset="2"/>
              <a:buChar char="§"/>
            </a:pPr>
            <a:r>
              <a:rPr lang="it-IT" sz="1800" u="none" dirty="0" smtClean="0"/>
              <a:t>Il Comune di Andora non ha accesso ai pozzi</a:t>
            </a:r>
            <a:r>
              <a:rPr lang="it-IT" sz="1800" u="none" dirty="0"/>
              <a:t> </a:t>
            </a:r>
            <a:r>
              <a:rPr lang="it-IT" sz="1800" u="none" dirty="0" smtClean="0"/>
              <a:t>(non è il gestore idrico di Andora).</a:t>
            </a:r>
          </a:p>
          <a:p>
            <a:pPr marL="342900" indent="-342900">
              <a:buFont typeface="Wingdings" panose="05000000000000000000" pitchFamily="2" charset="2"/>
              <a:buChar char="§"/>
            </a:pPr>
            <a:r>
              <a:rPr lang="it-IT" sz="1800" u="none" dirty="0" smtClean="0"/>
              <a:t>Il Gestore non ha concesso il tavolo tecnico di confronto richiesto dai Comitati e dalle Associazioni a tutela dei consumatori per condividere la due </a:t>
            </a:r>
            <a:r>
              <a:rPr lang="it-IT" sz="1800" u="none" dirty="0" err="1" smtClean="0"/>
              <a:t>diligence</a:t>
            </a:r>
            <a:r>
              <a:rPr lang="it-IT" sz="1800" u="none" dirty="0" smtClean="0"/>
              <a:t> delle infrastrutture idriche esistenti e la loro potenzialità in eventi di crisi idrica (Piano di Sicurezza Acqua e Piano Emergenza Idrica </a:t>
            </a:r>
            <a:r>
              <a:rPr lang="it-IT" sz="1800" u="none" dirty="0" err="1" smtClean="0"/>
              <a:t>n.p</a:t>
            </a:r>
            <a:r>
              <a:rPr lang="it-IT" sz="1800" u="none" dirty="0" smtClean="0"/>
              <a:t>.).</a:t>
            </a:r>
          </a:p>
          <a:p>
            <a:pPr marL="342900" indent="-342900">
              <a:buFont typeface="Wingdings" panose="05000000000000000000" pitchFamily="2" charset="2"/>
              <a:buChar char="§"/>
            </a:pPr>
            <a:r>
              <a:rPr lang="it-IT" sz="1800" u="none" dirty="0" smtClean="0"/>
              <a:t>Inattività del Gestore e delle Autorità pubbliche</a:t>
            </a:r>
          </a:p>
          <a:p>
            <a:pPr marL="342900" indent="-342900">
              <a:buFont typeface="Wingdings" panose="05000000000000000000" pitchFamily="2" charset="2"/>
              <a:buChar char="§"/>
            </a:pPr>
            <a:r>
              <a:rPr lang="it-IT" sz="1800" u="none" dirty="0" smtClean="0"/>
              <a:t>Il Comune in casi di emergenza, essendo il capo della Protezione Civile a livello comunale, avrebbe dovuto attivare la Protezione Civile per intraprendere azioni mitigative e garantire l’acqua potabile ai cittadini di Andora per ovviare alle carenze del Gestore.</a:t>
            </a:r>
          </a:p>
          <a:p>
            <a:endParaRPr lang="it-IT" sz="1800" dirty="0" smtClean="0"/>
          </a:p>
          <a:p>
            <a:endParaRPr lang="it-IT" sz="1800" dirty="0"/>
          </a:p>
        </p:txBody>
      </p:sp>
      <p:pic>
        <p:nvPicPr>
          <p:cNvPr id="7" name="Immagin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18356" y="206047"/>
            <a:ext cx="2095043" cy="1237548"/>
          </a:xfrm>
          <a:prstGeom prst="rect">
            <a:avLst/>
          </a:prstGeom>
        </p:spPr>
      </p:pic>
      <p:sp>
        <p:nvSpPr>
          <p:cNvPr id="5" name="Rettangolo 4"/>
          <p:cNvSpPr/>
          <p:nvPr/>
        </p:nvSpPr>
        <p:spPr>
          <a:xfrm>
            <a:off x="257160" y="4776321"/>
            <a:ext cx="11645931" cy="1477328"/>
          </a:xfrm>
          <a:prstGeom prst="rect">
            <a:avLst/>
          </a:prstGeom>
        </p:spPr>
        <p:txBody>
          <a:bodyPr wrap="square">
            <a:spAutoFit/>
          </a:bodyPr>
          <a:lstStyle/>
          <a:p>
            <a:r>
              <a:rPr lang="it-IT" u="sng" dirty="0"/>
              <a:t>Associazioni</a:t>
            </a:r>
            <a:r>
              <a:rPr lang="it-IT" dirty="0"/>
              <a:t>: chiediamo sia garantito ai cittadini una gestione ottimale della risorsa; ricordando che tra i compiti della Regione rientra anche la pianificazione e la gestione dell’intero ciclo integrato delle acque, dall’attingimento, tramite le derivazioni per uso potabile, agricolo o industriale, ai sistemi di depurazione e restituzione della risorsa idrica, al controllo delle caratteristiche qualitative e quantitative dei corpi idrici.</a:t>
            </a:r>
          </a:p>
        </p:txBody>
      </p:sp>
    </p:spTree>
    <p:extLst>
      <p:ext uri="{BB962C8B-B14F-4D97-AF65-F5344CB8AC3E}">
        <p14:creationId xmlns:p14="http://schemas.microsoft.com/office/powerpoint/2010/main" val="1728429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CASE-</a:t>
            </a:r>
            <a:r>
              <a:rPr lang="it-IT" sz="4400" dirty="0" err="1" smtClean="0"/>
              <a:t>STUDy</a:t>
            </a:r>
            <a:r>
              <a:rPr lang="it-IT" sz="4400" dirty="0" smtClean="0"/>
              <a:t>: </a:t>
            </a:r>
            <a:r>
              <a:rPr lang="it-IT" sz="4400" dirty="0" err="1" smtClean="0"/>
              <a:t>andora</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3" name="Sottotitolo 2"/>
          <p:cNvSpPr>
            <a:spLocks noGrp="1"/>
          </p:cNvSpPr>
          <p:nvPr>
            <p:ph type="subTitle" idx="1"/>
          </p:nvPr>
        </p:nvSpPr>
        <p:spPr>
          <a:xfrm>
            <a:off x="251314" y="1088425"/>
            <a:ext cx="11528991" cy="5139380"/>
          </a:xfrm>
        </p:spPr>
        <p:txBody>
          <a:bodyPr>
            <a:noAutofit/>
          </a:bodyPr>
          <a:lstStyle/>
          <a:p>
            <a:r>
              <a:rPr lang="it-IT" sz="1800" dirty="0" smtClean="0"/>
              <a:t>QUALI ALTERNATIVE POTEVANO ESSERE POSTE IN ATTO?</a:t>
            </a:r>
          </a:p>
          <a:p>
            <a:pPr marL="342900" indent="-342900">
              <a:buAutoNum type="arabicParenR"/>
            </a:pPr>
            <a:r>
              <a:rPr lang="it-IT" sz="1800" dirty="0" smtClean="0"/>
              <a:t>Dotarsi di un Piano di Emergenza Idrica</a:t>
            </a:r>
          </a:p>
          <a:p>
            <a:pPr marL="342900" indent="-342900">
              <a:buAutoNum type="arabicParenR"/>
            </a:pPr>
            <a:r>
              <a:rPr lang="it-IT" sz="1800" dirty="0" smtClean="0"/>
              <a:t>Fonti </a:t>
            </a:r>
            <a:r>
              <a:rPr lang="it-IT" sz="1800" dirty="0"/>
              <a:t>alternative di approvvigionamento già esistenti anche di natura privata e di qualità inferiore rispetto alla normativa. </a:t>
            </a:r>
            <a:endParaRPr lang="it-IT" sz="1800" dirty="0" smtClean="0"/>
          </a:p>
          <a:p>
            <a:pPr marL="342900" indent="-342900">
              <a:buAutoNum type="arabicParenR"/>
            </a:pPr>
            <a:r>
              <a:rPr lang="it-IT" sz="1800" dirty="0" smtClean="0"/>
              <a:t>Negoziazione </a:t>
            </a:r>
            <a:r>
              <a:rPr lang="it-IT" sz="1800" dirty="0"/>
              <a:t>di fornitura a breve termine di acqua proveniente da pozzi e sorgenti ad uso irriguo con predisposizione di allacci e canalizzazioni temporanee e con sistema di potabilizzazione (istruendo e fornendo prodotti di trattamento adeguati, quali clorazione). </a:t>
            </a:r>
          </a:p>
          <a:p>
            <a:pPr marL="342900" indent="-342900">
              <a:buAutoNum type="arabicParenR"/>
            </a:pPr>
            <a:r>
              <a:rPr lang="it-IT" sz="1800" dirty="0" smtClean="0"/>
              <a:t>Previsione </a:t>
            </a:r>
            <a:r>
              <a:rPr lang="it-IT" sz="1800" dirty="0"/>
              <a:t>di fasce di razionalizzazione della risorsa consistenti nella minimizzazione dell’area affetta da disservizio (by-pass, valvole) con sensibilizzazione della restante utenza di un minore approvvigionamento temporale. </a:t>
            </a:r>
          </a:p>
          <a:p>
            <a:pPr marL="342900" indent="-342900">
              <a:buAutoNum type="arabicParenR"/>
            </a:pPr>
            <a:r>
              <a:rPr lang="it-IT" sz="1800" dirty="0" smtClean="0"/>
              <a:t>Il </a:t>
            </a:r>
            <a:r>
              <a:rPr lang="it-IT" sz="1800" dirty="0" err="1"/>
              <a:t>sovrasfruttamento</a:t>
            </a:r>
            <a:r>
              <a:rPr lang="it-IT" sz="1800" dirty="0"/>
              <a:t> di pozzi ad alta potenzialità nel breve termine con adeguato test di pompaggio per definire la portata critica di </a:t>
            </a:r>
            <a:r>
              <a:rPr lang="it-IT" sz="1800" dirty="0" smtClean="0"/>
              <a:t>emungimento</a:t>
            </a:r>
            <a:r>
              <a:rPr lang="it-IT" sz="1800" dirty="0"/>
              <a:t>.</a:t>
            </a:r>
            <a:r>
              <a:rPr lang="it-IT" sz="1800" dirty="0" smtClean="0"/>
              <a:t> </a:t>
            </a:r>
            <a:endParaRPr lang="it-IT" sz="1800" dirty="0"/>
          </a:p>
          <a:p>
            <a:pPr marL="342900" indent="-342900">
              <a:buAutoNum type="arabicParenR"/>
            </a:pPr>
            <a:r>
              <a:rPr lang="it-IT" sz="1800" dirty="0" smtClean="0"/>
              <a:t>Allacci </a:t>
            </a:r>
            <a:r>
              <a:rPr lang="it-IT" sz="1800" dirty="0"/>
              <a:t>provvisori da comuni limitrofi come sistemi di backup.  </a:t>
            </a:r>
            <a:endParaRPr lang="it-IT" sz="1800" dirty="0" smtClean="0"/>
          </a:p>
          <a:p>
            <a:pPr marL="342900" indent="-342900">
              <a:buAutoNum type="arabicParenR"/>
            </a:pPr>
            <a:r>
              <a:rPr lang="it-IT" sz="1800" dirty="0" smtClean="0"/>
              <a:t>Prevedere un </a:t>
            </a:r>
            <a:r>
              <a:rPr lang="it-IT" sz="1800" dirty="0" err="1" smtClean="0"/>
              <a:t>desalinizzatore</a:t>
            </a:r>
            <a:r>
              <a:rPr lang="it-IT" sz="1800" dirty="0" smtClean="0"/>
              <a:t> come sistema di backup.</a:t>
            </a:r>
            <a:endParaRPr lang="it-IT" sz="1800" dirty="0"/>
          </a:p>
          <a:p>
            <a:endParaRPr lang="it-IT" sz="1800" dirty="0"/>
          </a:p>
        </p:txBody>
      </p:sp>
      <p:pic>
        <p:nvPicPr>
          <p:cNvPr id="7" name="Immagin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18356" y="206047"/>
            <a:ext cx="2095043" cy="1237548"/>
          </a:xfrm>
          <a:prstGeom prst="rect">
            <a:avLst/>
          </a:prstGeom>
        </p:spPr>
      </p:pic>
    </p:spTree>
    <p:extLst>
      <p:ext uri="{BB962C8B-B14F-4D97-AF65-F5344CB8AC3E}">
        <p14:creationId xmlns:p14="http://schemas.microsoft.com/office/powerpoint/2010/main" val="3514683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PIANI DI EMERGENZA</a:t>
            </a:r>
            <a:endParaRPr lang="it-IT" sz="4400" dirty="0"/>
          </a:p>
        </p:txBody>
      </p:sp>
      <p:sp>
        <p:nvSpPr>
          <p:cNvPr id="8" name="Sottotitolo 2"/>
          <p:cNvSpPr txBox="1">
            <a:spLocks/>
          </p:cNvSpPr>
          <p:nvPr/>
        </p:nvSpPr>
        <p:spPr>
          <a:xfrm>
            <a:off x="200080" y="1131241"/>
            <a:ext cx="752858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000" dirty="0">
                <a:solidFill>
                  <a:schemeClr val="bg2">
                    <a:lumMod val="50000"/>
                  </a:schemeClr>
                </a:solidFill>
              </a:rPr>
              <a:t>Le misure di emergenza </a:t>
            </a:r>
            <a:r>
              <a:rPr lang="it-IT" sz="2000" dirty="0" smtClean="0">
                <a:solidFill>
                  <a:schemeClr val="bg2">
                    <a:lumMod val="50000"/>
                  </a:schemeClr>
                </a:solidFill>
              </a:rPr>
              <a:t>(come quelle previste nei Piani di Emergenza della Protezione Civile) sono </a:t>
            </a:r>
            <a:r>
              <a:rPr lang="it-IT" sz="2000" dirty="0">
                <a:solidFill>
                  <a:schemeClr val="bg2">
                    <a:lumMod val="50000"/>
                  </a:schemeClr>
                </a:solidFill>
              </a:rPr>
              <a:t>orientate alla riduzione degli impatti negativi di un particolare evento di deficienza idrica e sono prevalentemente affidate alle strutture di protezione civile; </a:t>
            </a:r>
            <a:r>
              <a:rPr lang="it-IT" sz="2000" dirty="0" smtClean="0">
                <a:solidFill>
                  <a:schemeClr val="bg2">
                    <a:lumMod val="50000"/>
                  </a:schemeClr>
                </a:solidFill>
              </a:rPr>
              <a:t>comprendono </a:t>
            </a:r>
            <a:r>
              <a:rPr lang="it-IT" sz="2000" dirty="0">
                <a:solidFill>
                  <a:schemeClr val="bg2">
                    <a:lumMod val="50000"/>
                  </a:schemeClr>
                </a:solidFill>
              </a:rPr>
              <a:t>interventi di soccorso e </a:t>
            </a:r>
            <a:r>
              <a:rPr lang="it-IT" sz="2000" dirty="0" smtClean="0">
                <a:solidFill>
                  <a:schemeClr val="bg2">
                    <a:lumMod val="50000"/>
                  </a:schemeClr>
                </a:solidFill>
              </a:rPr>
              <a:t>azioni </a:t>
            </a:r>
            <a:r>
              <a:rPr lang="it-IT" sz="2000" dirty="0">
                <a:solidFill>
                  <a:schemeClr val="bg2">
                    <a:lumMod val="50000"/>
                  </a:schemeClr>
                </a:solidFill>
              </a:rPr>
              <a:t>volte al superamento dell'emergenza. </a:t>
            </a:r>
            <a:endParaRPr lang="it-IT" sz="2000" dirty="0" smtClean="0">
              <a:solidFill>
                <a:schemeClr val="bg2">
                  <a:lumMod val="50000"/>
                </a:schemeClr>
              </a:solidFill>
            </a:endParaRPr>
          </a:p>
          <a:p>
            <a:endParaRPr lang="it-IT" sz="2000" dirty="0" smtClean="0">
              <a:solidFill>
                <a:schemeClr val="bg2">
                  <a:lumMod val="50000"/>
                </a:schemeClr>
              </a:solidFill>
            </a:endParaRPr>
          </a:p>
          <a:p>
            <a:r>
              <a:rPr lang="it-IT" sz="2000" dirty="0" smtClean="0">
                <a:solidFill>
                  <a:schemeClr val="bg2">
                    <a:lumMod val="50000"/>
                  </a:schemeClr>
                </a:solidFill>
              </a:rPr>
              <a:t>Le </a:t>
            </a:r>
            <a:r>
              <a:rPr lang="it-IT" sz="2000" dirty="0">
                <a:solidFill>
                  <a:schemeClr val="bg2">
                    <a:lumMod val="50000"/>
                  </a:schemeClr>
                </a:solidFill>
              </a:rPr>
              <a:t>misure di </a:t>
            </a:r>
            <a:r>
              <a:rPr lang="it-IT" sz="2000" dirty="0" smtClean="0">
                <a:solidFill>
                  <a:schemeClr val="bg2">
                    <a:lumMod val="50000"/>
                  </a:schemeClr>
                </a:solidFill>
              </a:rPr>
              <a:t>prevenzione (come quelle previste nei Water </a:t>
            </a:r>
            <a:r>
              <a:rPr lang="it-IT" sz="2000" dirty="0" err="1" smtClean="0">
                <a:solidFill>
                  <a:schemeClr val="bg2">
                    <a:lumMod val="50000"/>
                  </a:schemeClr>
                </a:solidFill>
              </a:rPr>
              <a:t>Safety</a:t>
            </a:r>
            <a:r>
              <a:rPr lang="it-IT" sz="2000" dirty="0" smtClean="0">
                <a:solidFill>
                  <a:schemeClr val="bg2">
                    <a:lumMod val="50000"/>
                  </a:schemeClr>
                </a:solidFill>
              </a:rPr>
              <a:t> </a:t>
            </a:r>
            <a:r>
              <a:rPr lang="it-IT" sz="2000" dirty="0" err="1" smtClean="0">
                <a:solidFill>
                  <a:schemeClr val="bg2">
                    <a:lumMod val="50000"/>
                  </a:schemeClr>
                </a:solidFill>
              </a:rPr>
              <a:t>Plans</a:t>
            </a:r>
            <a:r>
              <a:rPr lang="it-IT" sz="2000" dirty="0" smtClean="0">
                <a:solidFill>
                  <a:schemeClr val="bg2">
                    <a:lumMod val="50000"/>
                  </a:schemeClr>
                </a:solidFill>
              </a:rPr>
              <a:t> o Piani di Sicurezza Acqua) </a:t>
            </a:r>
            <a:r>
              <a:rPr lang="it-IT" sz="2000" dirty="0">
                <a:solidFill>
                  <a:schemeClr val="bg2">
                    <a:lumMod val="50000"/>
                  </a:schemeClr>
                </a:solidFill>
              </a:rPr>
              <a:t>sono orientate a ridurre la vulnerabilità del sistema sia nella fase di progettazione, sviluppo e adeguamento degli impianti attuali, sia nella fase di esercizio e manutenzione </a:t>
            </a:r>
            <a:r>
              <a:rPr lang="it-IT" sz="2000" dirty="0" smtClean="0">
                <a:solidFill>
                  <a:schemeClr val="bg2">
                    <a:lumMod val="50000"/>
                  </a:schemeClr>
                </a:solidFill>
              </a:rPr>
              <a:t>ordinaria; </a:t>
            </a:r>
            <a:r>
              <a:rPr lang="it-IT" sz="2000" dirty="0">
                <a:solidFill>
                  <a:schemeClr val="bg2">
                    <a:lumMod val="50000"/>
                  </a:schemeClr>
                </a:solidFill>
              </a:rPr>
              <a:t>generalmente </a:t>
            </a:r>
            <a:r>
              <a:rPr lang="it-IT" sz="2000" dirty="0" smtClean="0">
                <a:solidFill>
                  <a:schemeClr val="bg2">
                    <a:lumMod val="50000"/>
                  </a:schemeClr>
                </a:solidFill>
              </a:rPr>
              <a:t>sono </a:t>
            </a:r>
            <a:r>
              <a:rPr lang="it-IT" sz="2000" dirty="0">
                <a:solidFill>
                  <a:schemeClr val="bg2">
                    <a:lumMod val="50000"/>
                  </a:schemeClr>
                </a:solidFill>
              </a:rPr>
              <a:t>affidate agli enti responsabili della pianificazione ed ai soggetti responsabili della gestione ordinaria degli impianti. </a:t>
            </a:r>
            <a:endParaRPr lang="it-IT" sz="2000" dirty="0" smtClean="0">
              <a:solidFill>
                <a:schemeClr val="bg2">
                  <a:lumMod val="50000"/>
                </a:schemeClr>
              </a:solidFill>
            </a:endParaRPr>
          </a:p>
        </p:txBody>
      </p:sp>
      <p:sp>
        <p:nvSpPr>
          <p:cNvPr id="9" name="Titolo 1"/>
          <p:cNvSpPr txBox="1">
            <a:spLocks/>
          </p:cNvSpPr>
          <p:nvPr/>
        </p:nvSpPr>
        <p:spPr>
          <a:xfrm>
            <a:off x="8477818" y="6281728"/>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5" name="Immagin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9985" y="3370576"/>
            <a:ext cx="4134680" cy="2911152"/>
          </a:xfrm>
          <a:prstGeom prst="rect">
            <a:avLst/>
          </a:prstGeom>
        </p:spPr>
      </p:pic>
      <p:pic>
        <p:nvPicPr>
          <p:cNvPr id="6" name="Immagin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39985" y="405179"/>
            <a:ext cx="4134680" cy="2910177"/>
          </a:xfrm>
          <a:prstGeom prst="rect">
            <a:avLst/>
          </a:prstGeom>
        </p:spPr>
      </p:pic>
    </p:spTree>
    <p:extLst>
      <p:ext uri="{BB962C8B-B14F-4D97-AF65-F5344CB8AC3E}">
        <p14:creationId xmlns:p14="http://schemas.microsoft.com/office/powerpoint/2010/main" val="2624606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PIANI DI EMERGENZA</a:t>
            </a:r>
            <a:endParaRPr lang="it-IT" sz="4400" dirty="0"/>
          </a:p>
        </p:txBody>
      </p:sp>
      <p:sp>
        <p:nvSpPr>
          <p:cNvPr id="8" name="Sottotitolo 2"/>
          <p:cNvSpPr txBox="1">
            <a:spLocks/>
          </p:cNvSpPr>
          <p:nvPr/>
        </p:nvSpPr>
        <p:spPr>
          <a:xfrm>
            <a:off x="200080" y="1219243"/>
            <a:ext cx="11885816"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400" dirty="0" smtClean="0"/>
              <a:t>Il </a:t>
            </a:r>
            <a:r>
              <a:rPr lang="it-IT" sz="2400" dirty="0"/>
              <a:t>piano di emergenza ha la finalità di garantire la continuità dell’erogazione idrica, il ripristino del servizio nel più breve tempo possibile, o la fornitura di un servizio alternativo, con l’obiettivo di ridurre il più possibile i danni e i </a:t>
            </a:r>
            <a:r>
              <a:rPr lang="it-IT" sz="2400" dirty="0" smtClean="0"/>
              <a:t>disagi.</a:t>
            </a:r>
          </a:p>
          <a:p>
            <a:endParaRPr lang="it-IT" sz="2400" dirty="0"/>
          </a:p>
          <a:p>
            <a:r>
              <a:rPr lang="it-IT" sz="2400" dirty="0" smtClean="0"/>
              <a:t>Il piano di emergenza prevede una fase preparativa ed una di contingenza.</a:t>
            </a:r>
          </a:p>
        </p:txBody>
      </p:sp>
      <p:sp>
        <p:nvSpPr>
          <p:cNvPr id="5"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33399" y="3888203"/>
            <a:ext cx="2884571" cy="2078201"/>
          </a:xfrm>
          <a:prstGeom prst="rect">
            <a:avLst/>
          </a:prstGeom>
        </p:spPr>
      </p:pic>
      <p:pic>
        <p:nvPicPr>
          <p:cNvPr id="6" name="Immagin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13989" y="3888203"/>
            <a:ext cx="4073280" cy="2078202"/>
          </a:xfrm>
          <a:prstGeom prst="rect">
            <a:avLst/>
          </a:prstGeom>
        </p:spPr>
      </p:pic>
      <p:pic>
        <p:nvPicPr>
          <p:cNvPr id="7" name="Immagin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5234" y="3888203"/>
            <a:ext cx="4469335" cy="2078201"/>
          </a:xfrm>
          <a:prstGeom prst="rect">
            <a:avLst/>
          </a:prstGeom>
        </p:spPr>
      </p:pic>
    </p:spTree>
    <p:extLst>
      <p:ext uri="{BB962C8B-B14F-4D97-AF65-F5344CB8AC3E}">
        <p14:creationId xmlns:p14="http://schemas.microsoft.com/office/powerpoint/2010/main" val="3932862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PIANI DI EMERGENZA</a:t>
            </a:r>
            <a:endParaRPr lang="it-IT" sz="4400" dirty="0"/>
          </a:p>
        </p:txBody>
      </p:sp>
      <p:graphicFrame>
        <p:nvGraphicFramePr>
          <p:cNvPr id="3" name="Tabella 2"/>
          <p:cNvGraphicFramePr>
            <a:graphicFrameLocks noGrp="1"/>
          </p:cNvGraphicFramePr>
          <p:nvPr>
            <p:extLst>
              <p:ext uri="{D42A27DB-BD31-4B8C-83A1-F6EECF244321}">
                <p14:modId xmlns:p14="http://schemas.microsoft.com/office/powerpoint/2010/main" val="1162588898"/>
              </p:ext>
            </p:extLst>
          </p:nvPr>
        </p:nvGraphicFramePr>
        <p:xfrm>
          <a:off x="200080" y="1340012"/>
          <a:ext cx="11572681" cy="4180840"/>
        </p:xfrm>
        <a:graphic>
          <a:graphicData uri="http://schemas.openxmlformats.org/drawingml/2006/table">
            <a:tbl>
              <a:tblPr firstRow="1" bandRow="1">
                <a:tableStyleId>{5C22544A-7EE6-4342-B048-85BDC9FD1C3A}</a:tableStyleId>
              </a:tblPr>
              <a:tblGrid>
                <a:gridCol w="1633551"/>
                <a:gridCol w="4150580"/>
                <a:gridCol w="2402512"/>
                <a:gridCol w="2075935"/>
                <a:gridCol w="1310103"/>
              </a:tblGrid>
              <a:tr h="370840">
                <a:tc>
                  <a:txBody>
                    <a:bodyPr/>
                    <a:lstStyle/>
                    <a:p>
                      <a:r>
                        <a:rPr lang="it-IT" dirty="0" smtClean="0"/>
                        <a:t>FASE</a:t>
                      </a:r>
                      <a:endParaRPr lang="it-IT" dirty="0"/>
                    </a:p>
                  </a:txBody>
                  <a:tcPr/>
                </a:tc>
                <a:tc>
                  <a:txBody>
                    <a:bodyPr/>
                    <a:lstStyle/>
                    <a:p>
                      <a:r>
                        <a:rPr lang="it-IT" dirty="0" smtClean="0"/>
                        <a:t>ATTIVITA’</a:t>
                      </a:r>
                      <a:endParaRPr lang="it-IT" dirty="0"/>
                    </a:p>
                  </a:txBody>
                  <a:tcPr/>
                </a:tc>
                <a:tc>
                  <a:txBody>
                    <a:bodyPr/>
                    <a:lstStyle/>
                    <a:p>
                      <a:r>
                        <a:rPr lang="it-IT" dirty="0" smtClean="0"/>
                        <a:t>RESPONSABILITA’</a:t>
                      </a:r>
                      <a:endParaRPr lang="it-IT" dirty="0"/>
                    </a:p>
                  </a:txBody>
                  <a:tcPr/>
                </a:tc>
                <a:tc>
                  <a:txBody>
                    <a:bodyPr/>
                    <a:lstStyle/>
                    <a:p>
                      <a:r>
                        <a:rPr lang="it-IT" dirty="0" smtClean="0"/>
                        <a:t>REQUISITI / GAPS</a:t>
                      </a:r>
                      <a:endParaRPr lang="it-IT" dirty="0"/>
                    </a:p>
                  </a:txBody>
                  <a:tcPr/>
                </a:tc>
                <a:tc>
                  <a:txBody>
                    <a:bodyPr/>
                    <a:lstStyle/>
                    <a:p>
                      <a:r>
                        <a:rPr lang="it-IT" dirty="0" smtClean="0"/>
                        <a:t>COSTI</a:t>
                      </a:r>
                      <a:endParaRPr lang="it-IT" dirty="0"/>
                    </a:p>
                  </a:txBody>
                  <a:tcPr/>
                </a:tc>
              </a:tr>
              <a:tr h="370840">
                <a:tc>
                  <a:txBody>
                    <a:bodyPr/>
                    <a:lstStyle/>
                    <a:p>
                      <a:r>
                        <a:rPr lang="it-IT" sz="1400" dirty="0" smtClean="0"/>
                        <a:t>PREPARAZIONE ALL’EMERGENZA</a:t>
                      </a:r>
                    </a:p>
                    <a:p>
                      <a:r>
                        <a:rPr lang="it-IT" sz="1400" dirty="0" smtClean="0"/>
                        <a:t>(Emergency</a:t>
                      </a:r>
                      <a:r>
                        <a:rPr lang="it-IT" sz="1400" baseline="0" dirty="0" smtClean="0"/>
                        <a:t> </a:t>
                      </a:r>
                      <a:r>
                        <a:rPr lang="it-IT" sz="1400" baseline="0" dirty="0" err="1" smtClean="0"/>
                        <a:t>Preparedness</a:t>
                      </a:r>
                      <a:r>
                        <a:rPr lang="it-IT" sz="1400" baseline="0" dirty="0" smtClean="0"/>
                        <a:t> Plan)</a:t>
                      </a:r>
                      <a:endParaRPr lang="it-IT" sz="1400" dirty="0"/>
                    </a:p>
                  </a:txBody>
                  <a:tcPr/>
                </a:tc>
                <a:tc>
                  <a:txBody>
                    <a:bodyPr/>
                    <a:lstStyle/>
                    <a:p>
                      <a:pPr marL="342900" indent="-342900">
                        <a:buAutoNum type="arabicParenR"/>
                      </a:pPr>
                      <a:r>
                        <a:rPr lang="it-IT" sz="1400" dirty="0" smtClean="0"/>
                        <a:t>Due </a:t>
                      </a:r>
                      <a:r>
                        <a:rPr lang="it-IT" sz="1400" dirty="0" err="1" smtClean="0"/>
                        <a:t>Diligence</a:t>
                      </a:r>
                      <a:r>
                        <a:rPr lang="it-IT" sz="1400" dirty="0" smtClean="0"/>
                        <a:t> delle Infrastrutture idriche</a:t>
                      </a:r>
                      <a:r>
                        <a:rPr lang="it-IT" sz="1400" baseline="0" dirty="0" smtClean="0"/>
                        <a:t> (aggiornamento mappatura reti e punti vulnerabili, mappatura delle capacità esistenti)</a:t>
                      </a:r>
                    </a:p>
                    <a:p>
                      <a:pPr marL="342900" indent="-342900">
                        <a:buAutoNum type="arabicParenR"/>
                      </a:pPr>
                      <a:r>
                        <a:rPr lang="it-IT" sz="1400" baseline="0" dirty="0" smtClean="0"/>
                        <a:t>PSA Piano di Sicurezza dell’Acqua o Water </a:t>
                      </a:r>
                      <a:r>
                        <a:rPr lang="it-IT" sz="1400" baseline="0" dirty="0" err="1" smtClean="0"/>
                        <a:t>Safety</a:t>
                      </a:r>
                      <a:r>
                        <a:rPr lang="it-IT" sz="1400" baseline="0" dirty="0" smtClean="0"/>
                        <a:t> Plan</a:t>
                      </a:r>
                    </a:p>
                    <a:p>
                      <a:pPr marL="342900" indent="-342900">
                        <a:buAutoNum type="arabicParenR"/>
                      </a:pPr>
                      <a:r>
                        <a:rPr lang="it-IT" sz="1400" baseline="0" dirty="0" smtClean="0"/>
                        <a:t>Aggiornamento </a:t>
                      </a:r>
                      <a:r>
                        <a:rPr lang="it-IT" sz="1400" baseline="0" dirty="0" err="1" smtClean="0"/>
                        <a:t>SOPs</a:t>
                      </a:r>
                      <a:r>
                        <a:rPr lang="it-IT" sz="1400" baseline="0" dirty="0" smtClean="0"/>
                        <a:t> </a:t>
                      </a:r>
                    </a:p>
                    <a:p>
                      <a:pPr marL="342900" indent="-342900">
                        <a:buAutoNum type="arabicParenR"/>
                      </a:pPr>
                      <a:r>
                        <a:rPr lang="it-IT" sz="1400" baseline="0" dirty="0" smtClean="0"/>
                        <a:t>Sistema informativo</a:t>
                      </a:r>
                    </a:p>
                    <a:p>
                      <a:pPr marL="342900" indent="-342900">
                        <a:buAutoNum type="arabicParenR"/>
                      </a:pPr>
                      <a:r>
                        <a:rPr lang="it-IT" sz="1400" baseline="0" dirty="0" smtClean="0"/>
                        <a:t>Trainings formativi</a:t>
                      </a:r>
                    </a:p>
                    <a:p>
                      <a:pPr marL="342900" indent="-342900">
                        <a:buAutoNum type="arabicParenR"/>
                      </a:pPr>
                      <a:r>
                        <a:rPr lang="it-IT" sz="1400" baseline="0" dirty="0" smtClean="0"/>
                        <a:t>Gestione stock di contingenza</a:t>
                      </a:r>
                    </a:p>
                    <a:p>
                      <a:pPr marL="342900" indent="-342900">
                        <a:buAutoNum type="arabicParenR"/>
                      </a:pPr>
                      <a:r>
                        <a:rPr lang="it-IT" sz="1400" baseline="0" dirty="0" smtClean="0"/>
                        <a:t>Piano di Emergenza (o di Contingenza)</a:t>
                      </a:r>
                    </a:p>
                    <a:p>
                      <a:pPr marL="0" indent="0">
                        <a:buNone/>
                      </a:pPr>
                      <a:endParaRPr lang="it-IT" sz="1400" baseline="0" dirty="0" smtClean="0"/>
                    </a:p>
                  </a:txBody>
                  <a:tcPr/>
                </a:tc>
                <a:tc>
                  <a:txBody>
                    <a:bodyPr/>
                    <a:lstStyle/>
                    <a:p>
                      <a:r>
                        <a:rPr lang="it-IT" sz="1400" dirty="0" smtClean="0"/>
                        <a:t>Gestore idrico</a:t>
                      </a:r>
                    </a:p>
                    <a:p>
                      <a:endParaRPr lang="it-IT" sz="1400" dirty="0" smtClean="0"/>
                    </a:p>
                    <a:p>
                      <a:endParaRPr lang="it-IT" sz="1400" dirty="0" smtClean="0"/>
                    </a:p>
                    <a:p>
                      <a:endParaRPr lang="it-IT" sz="1400" dirty="0" smtClean="0"/>
                    </a:p>
                    <a:p>
                      <a:r>
                        <a:rPr lang="it-IT" sz="1400" dirty="0" smtClean="0"/>
                        <a:t>Gestore idrico</a:t>
                      </a:r>
                    </a:p>
                    <a:p>
                      <a:endParaRPr lang="it-IT" sz="1400" dirty="0" smtClean="0"/>
                    </a:p>
                    <a:p>
                      <a:r>
                        <a:rPr lang="it-IT" sz="1400" dirty="0" smtClean="0"/>
                        <a:t>Gestore/Amministrazione Pubblica/Protezione Civile</a:t>
                      </a:r>
                      <a:endParaRPr lang="it-IT" sz="1400" dirty="0"/>
                    </a:p>
                  </a:txBody>
                  <a:tcPr/>
                </a:tc>
                <a:tc>
                  <a:txBody>
                    <a:bodyPr/>
                    <a:lstStyle/>
                    <a:p>
                      <a:r>
                        <a:rPr lang="it-IT" sz="1400" dirty="0" smtClean="0"/>
                        <a:t>Risorse</a:t>
                      </a:r>
                      <a:r>
                        <a:rPr lang="it-IT" sz="1400" baseline="0" dirty="0" smtClean="0"/>
                        <a:t> f</a:t>
                      </a:r>
                      <a:r>
                        <a:rPr lang="it-IT" sz="1400" dirty="0" smtClean="0"/>
                        <a:t>inanziarie</a:t>
                      </a:r>
                    </a:p>
                    <a:p>
                      <a:r>
                        <a:rPr lang="it-IT" sz="1400" dirty="0" smtClean="0"/>
                        <a:t>Risorse</a:t>
                      </a:r>
                      <a:r>
                        <a:rPr lang="it-IT" sz="1400" baseline="0" dirty="0" smtClean="0"/>
                        <a:t> umane</a:t>
                      </a:r>
                    </a:p>
                    <a:p>
                      <a:r>
                        <a:rPr lang="it-IT" sz="1400" dirty="0" smtClean="0"/>
                        <a:t>Risorse</a:t>
                      </a:r>
                      <a:r>
                        <a:rPr lang="it-IT" sz="1400" baseline="0" dirty="0" smtClean="0"/>
                        <a:t> tecniche</a:t>
                      </a:r>
                      <a:endParaRPr lang="it-IT" sz="1400" dirty="0"/>
                    </a:p>
                  </a:txBody>
                  <a:tcPr/>
                </a:tc>
                <a:tc>
                  <a:txBody>
                    <a:bodyPr/>
                    <a:lstStyle/>
                    <a:p>
                      <a:endParaRPr lang="it-IT" sz="1400" dirty="0"/>
                    </a:p>
                  </a:txBody>
                  <a:tcPr/>
                </a:tc>
              </a:tr>
              <a:tr h="370840">
                <a:tc>
                  <a:txBody>
                    <a:bodyPr/>
                    <a:lstStyle/>
                    <a:p>
                      <a:r>
                        <a:rPr lang="it-IT" sz="1400" dirty="0" smtClean="0"/>
                        <a:t>PIANO</a:t>
                      </a:r>
                      <a:r>
                        <a:rPr lang="it-IT" sz="1400" baseline="0" dirty="0" smtClean="0"/>
                        <a:t> DI EMERGENZA</a:t>
                      </a:r>
                    </a:p>
                    <a:p>
                      <a:r>
                        <a:rPr lang="it-IT" sz="1400" baseline="0" dirty="0" smtClean="0"/>
                        <a:t>(Piano di Contingenza)</a:t>
                      </a:r>
                      <a:endParaRPr lang="it-IT" sz="1400" dirty="0"/>
                    </a:p>
                  </a:txBody>
                  <a:tcPr/>
                </a:tc>
                <a:tc>
                  <a:txBody>
                    <a:bodyPr/>
                    <a:lstStyle/>
                    <a:p>
                      <a:pPr marL="342900" indent="-342900">
                        <a:buAutoNum type="arabicParenR"/>
                      </a:pPr>
                      <a:r>
                        <a:rPr lang="it-IT" sz="1400" dirty="0" smtClean="0"/>
                        <a:t>Scenari</a:t>
                      </a:r>
                      <a:r>
                        <a:rPr lang="it-IT" sz="1400" baseline="0" dirty="0" smtClean="0"/>
                        <a:t> di rischio</a:t>
                      </a:r>
                    </a:p>
                    <a:p>
                      <a:pPr marL="342900" indent="-342900">
                        <a:buAutoNum type="arabicParenR"/>
                      </a:pPr>
                      <a:r>
                        <a:rPr lang="it-IT" sz="1400" dirty="0" smtClean="0"/>
                        <a:t>Valutazione dell’emergenza e dei bisogni</a:t>
                      </a:r>
                    </a:p>
                    <a:p>
                      <a:pPr marL="342900" indent="-342900">
                        <a:buAutoNum type="arabicParenR"/>
                      </a:pPr>
                      <a:r>
                        <a:rPr lang="it-IT" sz="1400" dirty="0" smtClean="0"/>
                        <a:t>Capacità</a:t>
                      </a:r>
                      <a:r>
                        <a:rPr lang="it-IT" sz="1400" baseline="0" dirty="0" smtClean="0"/>
                        <a:t> di risposta all’emergenza</a:t>
                      </a:r>
                    </a:p>
                    <a:p>
                      <a:pPr marL="342900" indent="-342900">
                        <a:buAutoNum type="arabicParenR"/>
                      </a:pPr>
                      <a:r>
                        <a:rPr lang="it-IT" sz="1400" baseline="0" dirty="0" smtClean="0"/>
                        <a:t>Piano Operativo Emergenza Idrica</a:t>
                      </a:r>
                      <a:endParaRPr lang="it-IT" sz="1400" dirty="0" smtClean="0"/>
                    </a:p>
                    <a:p>
                      <a:pPr marL="342900" indent="-342900">
                        <a:buAutoNum type="arabicParenR"/>
                      </a:pPr>
                      <a:endParaRPr lang="it-IT" sz="1400" dirty="0"/>
                    </a:p>
                  </a:txBody>
                  <a:tcPr/>
                </a:tc>
                <a:tc>
                  <a:txBody>
                    <a:bodyPr/>
                    <a:lstStyle/>
                    <a:p>
                      <a:r>
                        <a:rPr lang="it-IT" sz="1400" dirty="0" smtClean="0"/>
                        <a:t>Amministrazione Pubblica/Protezione Civile/Gestore idrico</a:t>
                      </a:r>
                    </a:p>
                    <a:p>
                      <a:endParaRPr lang="it-IT" sz="1400" dirty="0"/>
                    </a:p>
                  </a:txBody>
                  <a:tcPr/>
                </a:tc>
                <a:tc>
                  <a:txBody>
                    <a:bodyPr/>
                    <a:lstStyle/>
                    <a:p>
                      <a:r>
                        <a:rPr lang="it-IT" sz="1400" dirty="0" smtClean="0"/>
                        <a:t>Risorse</a:t>
                      </a:r>
                      <a:r>
                        <a:rPr lang="it-IT" sz="1400" baseline="0" dirty="0" smtClean="0"/>
                        <a:t> f</a:t>
                      </a:r>
                      <a:r>
                        <a:rPr lang="it-IT" sz="1400" dirty="0" smtClean="0"/>
                        <a:t>inanziarie</a:t>
                      </a:r>
                    </a:p>
                    <a:p>
                      <a:r>
                        <a:rPr lang="it-IT" sz="1400" dirty="0" smtClean="0"/>
                        <a:t>Risorse</a:t>
                      </a:r>
                      <a:r>
                        <a:rPr lang="it-IT" sz="1400" baseline="0" dirty="0" smtClean="0"/>
                        <a:t> umane</a:t>
                      </a:r>
                    </a:p>
                    <a:p>
                      <a:r>
                        <a:rPr lang="it-IT" sz="1400" dirty="0" smtClean="0"/>
                        <a:t>Risorse</a:t>
                      </a:r>
                      <a:r>
                        <a:rPr lang="it-IT" sz="1400" baseline="0" dirty="0" smtClean="0"/>
                        <a:t> tecniche</a:t>
                      </a:r>
                      <a:endParaRPr lang="it-IT" sz="1400" dirty="0" smtClean="0"/>
                    </a:p>
                    <a:p>
                      <a:endParaRPr lang="it-IT" sz="1400" dirty="0"/>
                    </a:p>
                  </a:txBody>
                  <a:tcPr/>
                </a:tc>
                <a:tc>
                  <a:txBody>
                    <a:bodyPr/>
                    <a:lstStyle/>
                    <a:p>
                      <a:endParaRPr lang="it-IT" sz="1400" dirty="0"/>
                    </a:p>
                  </a:txBody>
                  <a:tcPr/>
                </a:tc>
              </a:tr>
            </a:tbl>
          </a:graphicData>
        </a:graphic>
      </p:graphicFrame>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txBox="1">
            <a:spLocks/>
          </p:cNvSpPr>
          <p:nvPr/>
        </p:nvSpPr>
        <p:spPr>
          <a:xfrm>
            <a:off x="306184" y="5762012"/>
            <a:ext cx="11885816"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000" dirty="0" smtClean="0">
                <a:solidFill>
                  <a:schemeClr val="bg2">
                    <a:lumMod val="50000"/>
                  </a:schemeClr>
                </a:solidFill>
              </a:rPr>
              <a:t>Nello specifico vedremo un esempio di Piano di Sicurezza Acqua e di Piano Operativo Emergenza Idrica.</a:t>
            </a:r>
          </a:p>
        </p:txBody>
      </p:sp>
    </p:spTree>
    <p:extLst>
      <p:ext uri="{BB962C8B-B14F-4D97-AF65-F5344CB8AC3E}">
        <p14:creationId xmlns:p14="http://schemas.microsoft.com/office/powerpoint/2010/main" val="172213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0"/>
            <a:ext cx="11472719" cy="1032387"/>
          </a:xfrm>
        </p:spPr>
        <p:txBody>
          <a:bodyPr>
            <a:noAutofit/>
          </a:bodyPr>
          <a:lstStyle/>
          <a:p>
            <a:r>
              <a:rPr lang="it-IT" sz="4400" dirty="0" smtClean="0"/>
              <a:t>PIANO DI SICUREZZA ACQUA - PSA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5" name="Sottotitolo 2"/>
          <p:cNvSpPr txBox="1">
            <a:spLocks/>
          </p:cNvSpPr>
          <p:nvPr/>
        </p:nvSpPr>
        <p:spPr>
          <a:xfrm>
            <a:off x="200080" y="1032387"/>
            <a:ext cx="11885816"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000" dirty="0"/>
              <a:t>I</a:t>
            </a:r>
            <a:r>
              <a:rPr lang="it-IT" sz="2000" dirty="0" smtClean="0"/>
              <a:t>l Piano di Sicurezza </a:t>
            </a:r>
            <a:r>
              <a:rPr lang="it-IT" sz="2000" dirty="0"/>
              <a:t>A</a:t>
            </a:r>
            <a:r>
              <a:rPr lang="it-IT" sz="2000" dirty="0" smtClean="0"/>
              <a:t>cqua (PSA) o Water </a:t>
            </a:r>
            <a:r>
              <a:rPr lang="it-IT" sz="2000" dirty="0" err="1"/>
              <a:t>S</a:t>
            </a:r>
            <a:r>
              <a:rPr lang="it-IT" sz="2000" dirty="0" err="1" smtClean="0"/>
              <a:t>afety</a:t>
            </a:r>
            <a:r>
              <a:rPr lang="it-IT" sz="2000" dirty="0" smtClean="0"/>
              <a:t> Plan (WSP) è </a:t>
            </a:r>
            <a:r>
              <a:rPr lang="it-IT" sz="2000" dirty="0"/>
              <a:t>il modello, introdotto dall’Organizzazione Mondiale della Sanità, basato sulla valutazione e gestione del rischio associato a ciascuna fase che compone la filiera idrica - dalla captazione fino all’utente - per garantire la protezione delle risorse idriche e la riduzione di potenziali pericoli per la salute nell’acqua destinata al consumo </a:t>
            </a:r>
            <a:r>
              <a:rPr lang="it-IT" sz="2000" dirty="0" smtClean="0"/>
              <a:t>umano.</a:t>
            </a:r>
          </a:p>
          <a:p>
            <a:r>
              <a:rPr lang="it-IT" sz="2000" dirty="0" smtClean="0"/>
              <a:t>Direttiva UE 2020/2184 che dispone l’adozione obbligatoria dei PSA per tutti i gestori dei servizi idrici integrati. </a:t>
            </a:r>
          </a:p>
        </p:txBody>
      </p:sp>
      <p:sp>
        <p:nvSpPr>
          <p:cNvPr id="4" name="Rettangolo 3"/>
          <p:cNvSpPr/>
          <p:nvPr/>
        </p:nvSpPr>
        <p:spPr>
          <a:xfrm>
            <a:off x="271849" y="3567100"/>
            <a:ext cx="11491783" cy="2800767"/>
          </a:xfrm>
          <a:prstGeom prst="rect">
            <a:avLst/>
          </a:prstGeom>
          <a:ln>
            <a:solidFill>
              <a:schemeClr val="bg2">
                <a:lumMod val="50000"/>
              </a:schemeClr>
            </a:solidFill>
          </a:ln>
        </p:spPr>
        <p:txBody>
          <a:bodyPr wrap="square">
            <a:spAutoFit/>
          </a:bodyPr>
          <a:lstStyle/>
          <a:p>
            <a:r>
              <a:rPr lang="it-IT" sz="1600" dirty="0">
                <a:solidFill>
                  <a:schemeClr val="bg2">
                    <a:lumMod val="50000"/>
                  </a:schemeClr>
                </a:solidFill>
                <a:latin typeface="+mj-lt"/>
              </a:rPr>
              <a:t>P</a:t>
            </a:r>
            <a:r>
              <a:rPr lang="it-IT" sz="1600" dirty="0" smtClean="0">
                <a:solidFill>
                  <a:schemeClr val="bg2">
                    <a:lumMod val="50000"/>
                  </a:schemeClr>
                </a:solidFill>
                <a:latin typeface="+mj-lt"/>
              </a:rPr>
              <a:t>assi</a:t>
            </a:r>
            <a:r>
              <a:rPr lang="it-IT" sz="1600" dirty="0">
                <a:solidFill>
                  <a:schemeClr val="bg2">
                    <a:lumMod val="50000"/>
                  </a:schemeClr>
                </a:solidFill>
                <a:latin typeface="+mj-lt"/>
              </a:rPr>
              <a:t> e azioni concrete per realizzare un </a:t>
            </a:r>
            <a:r>
              <a:rPr lang="it-IT" sz="1600" dirty="0" smtClean="0">
                <a:solidFill>
                  <a:schemeClr val="bg2">
                    <a:lumMod val="50000"/>
                  </a:schemeClr>
                </a:solidFill>
                <a:latin typeface="+mj-lt"/>
              </a:rPr>
              <a:t>PSA:</a:t>
            </a:r>
            <a:endParaRPr lang="it-IT" sz="1600" dirty="0">
              <a:solidFill>
                <a:schemeClr val="bg2">
                  <a:lumMod val="50000"/>
                </a:schemeClr>
              </a:solidFill>
              <a:latin typeface="+mj-lt"/>
            </a:endParaRPr>
          </a:p>
          <a:p>
            <a:pPr>
              <a:buFont typeface="+mj-lt"/>
              <a:buAutoNum type="arabicPeriod"/>
            </a:pPr>
            <a:r>
              <a:rPr lang="it-IT" sz="1600" dirty="0">
                <a:solidFill>
                  <a:schemeClr val="bg2">
                    <a:lumMod val="50000"/>
                  </a:schemeClr>
                </a:solidFill>
                <a:latin typeface="+mj-lt"/>
              </a:rPr>
              <a:t> </a:t>
            </a:r>
            <a:r>
              <a:rPr lang="it-IT" sz="1600" dirty="0" smtClean="0">
                <a:solidFill>
                  <a:schemeClr val="bg2">
                    <a:lumMod val="50000"/>
                  </a:schemeClr>
                </a:solidFill>
                <a:latin typeface="+mj-lt"/>
              </a:rPr>
              <a:t>Raccolta </a:t>
            </a:r>
            <a:r>
              <a:rPr lang="it-IT" sz="1600" dirty="0">
                <a:solidFill>
                  <a:schemeClr val="bg2">
                    <a:lumMod val="50000"/>
                  </a:schemeClr>
                </a:solidFill>
                <a:latin typeface="+mj-lt"/>
              </a:rPr>
              <a:t>dati relativi a più </a:t>
            </a:r>
            <a:r>
              <a:rPr lang="it-IT" sz="1600" dirty="0" smtClean="0">
                <a:solidFill>
                  <a:schemeClr val="bg2">
                    <a:lumMod val="50000"/>
                  </a:schemeClr>
                </a:solidFill>
                <a:latin typeface="+mj-lt"/>
              </a:rPr>
              <a:t>ambiti:</a:t>
            </a:r>
          </a:p>
          <a:p>
            <a:pPr lvl="2">
              <a:buFont typeface="+mj-lt"/>
              <a:buAutoNum type="arabicPeriod"/>
            </a:pPr>
            <a:r>
              <a:rPr lang="it-IT" sz="1600" dirty="0">
                <a:solidFill>
                  <a:schemeClr val="bg2">
                    <a:lumMod val="50000"/>
                  </a:schemeClr>
                </a:solidFill>
                <a:latin typeface="+mj-lt"/>
              </a:rPr>
              <a:t> D</a:t>
            </a:r>
            <a:r>
              <a:rPr lang="it-IT" sz="1600" dirty="0" smtClean="0">
                <a:solidFill>
                  <a:schemeClr val="bg2">
                    <a:lumMod val="50000"/>
                  </a:schemeClr>
                </a:solidFill>
                <a:latin typeface="+mj-lt"/>
              </a:rPr>
              <a:t>ati </a:t>
            </a:r>
            <a:r>
              <a:rPr lang="it-IT" sz="1600" dirty="0">
                <a:solidFill>
                  <a:schemeClr val="bg2">
                    <a:lumMod val="50000"/>
                  </a:schemeClr>
                </a:solidFill>
                <a:latin typeface="+mj-lt"/>
              </a:rPr>
              <a:t>costruttivi e di progetto delle infrastrutture e delle varie parti che compongono un sistema idrico (pozzi, sorgenti, sistemi di trattamento, sistemi di pompaggio, tubazioni di rete, ecc</a:t>
            </a:r>
            <a:r>
              <a:rPr lang="it-IT" sz="1600" dirty="0" smtClean="0">
                <a:solidFill>
                  <a:schemeClr val="bg2">
                    <a:lumMod val="50000"/>
                  </a:schemeClr>
                </a:solidFill>
                <a:latin typeface="+mj-lt"/>
              </a:rPr>
              <a:t>.),</a:t>
            </a:r>
          </a:p>
          <a:p>
            <a:pPr lvl="2">
              <a:buFont typeface="+mj-lt"/>
              <a:buAutoNum type="arabicPeriod"/>
            </a:pPr>
            <a:r>
              <a:rPr lang="it-IT" sz="1600" dirty="0">
                <a:solidFill>
                  <a:schemeClr val="bg2">
                    <a:lumMod val="50000"/>
                  </a:schemeClr>
                </a:solidFill>
                <a:latin typeface="+mj-lt"/>
              </a:rPr>
              <a:t> </a:t>
            </a:r>
            <a:r>
              <a:rPr lang="it-IT" sz="1600" dirty="0" smtClean="0">
                <a:solidFill>
                  <a:schemeClr val="bg2">
                    <a:lumMod val="50000"/>
                  </a:schemeClr>
                </a:solidFill>
                <a:latin typeface="+mj-lt"/>
              </a:rPr>
              <a:t>Dati </a:t>
            </a:r>
            <a:r>
              <a:rPr lang="it-IT" sz="1600" dirty="0">
                <a:solidFill>
                  <a:schemeClr val="bg2">
                    <a:lumMod val="50000"/>
                  </a:schemeClr>
                </a:solidFill>
                <a:latin typeface="+mj-lt"/>
              </a:rPr>
              <a:t>relativi alla conduzione e manutenzione degli </a:t>
            </a:r>
            <a:r>
              <a:rPr lang="it-IT" sz="1600" dirty="0" smtClean="0">
                <a:solidFill>
                  <a:schemeClr val="bg2">
                    <a:lumMod val="50000"/>
                  </a:schemeClr>
                </a:solidFill>
                <a:latin typeface="+mj-lt"/>
              </a:rPr>
              <a:t>impianti,</a:t>
            </a:r>
          </a:p>
          <a:p>
            <a:pPr lvl="2">
              <a:buFont typeface="+mj-lt"/>
              <a:buAutoNum type="arabicPeriod"/>
            </a:pPr>
            <a:r>
              <a:rPr lang="it-IT" sz="1600" dirty="0">
                <a:solidFill>
                  <a:schemeClr val="bg2">
                    <a:lumMod val="50000"/>
                  </a:schemeClr>
                </a:solidFill>
                <a:latin typeface="+mj-lt"/>
              </a:rPr>
              <a:t> D</a:t>
            </a:r>
            <a:r>
              <a:rPr lang="it-IT" sz="1600" dirty="0" smtClean="0">
                <a:solidFill>
                  <a:schemeClr val="bg2">
                    <a:lumMod val="50000"/>
                  </a:schemeClr>
                </a:solidFill>
                <a:latin typeface="+mj-lt"/>
              </a:rPr>
              <a:t>ati </a:t>
            </a:r>
            <a:r>
              <a:rPr lang="it-IT" sz="1600" dirty="0">
                <a:solidFill>
                  <a:schemeClr val="bg2">
                    <a:lumMod val="50000"/>
                  </a:schemeClr>
                </a:solidFill>
                <a:latin typeface="+mj-lt"/>
              </a:rPr>
              <a:t>relativi ai sistemi di monitoraggio (es. analisi delle acque</a:t>
            </a:r>
            <a:r>
              <a:rPr lang="it-IT" sz="1600" dirty="0" smtClean="0">
                <a:solidFill>
                  <a:schemeClr val="bg2">
                    <a:lumMod val="50000"/>
                  </a:schemeClr>
                </a:solidFill>
                <a:latin typeface="+mj-lt"/>
              </a:rPr>
              <a:t>),</a:t>
            </a:r>
          </a:p>
          <a:p>
            <a:pPr lvl="2">
              <a:buFont typeface="+mj-lt"/>
              <a:buAutoNum type="arabicPeriod"/>
            </a:pPr>
            <a:r>
              <a:rPr lang="it-IT" sz="1600" dirty="0" smtClean="0">
                <a:solidFill>
                  <a:schemeClr val="bg2">
                    <a:lumMod val="50000"/>
                  </a:schemeClr>
                </a:solidFill>
                <a:latin typeface="+mj-lt"/>
              </a:rPr>
              <a:t> Dati </a:t>
            </a:r>
            <a:r>
              <a:rPr lang="it-IT" sz="1600" dirty="0">
                <a:solidFill>
                  <a:schemeClr val="bg2">
                    <a:lumMod val="50000"/>
                  </a:schemeClr>
                </a:solidFill>
                <a:latin typeface="+mj-lt"/>
              </a:rPr>
              <a:t>relativi al territorio circostante (es. presenza di attività antropiche potenzialmente pericolose, ecc.);</a:t>
            </a:r>
          </a:p>
          <a:p>
            <a:pPr>
              <a:buFont typeface="+mj-lt"/>
              <a:buAutoNum type="arabicPeriod"/>
            </a:pPr>
            <a:r>
              <a:rPr lang="it-IT" sz="1600" dirty="0">
                <a:solidFill>
                  <a:schemeClr val="bg2">
                    <a:lumMod val="50000"/>
                  </a:schemeClr>
                </a:solidFill>
                <a:latin typeface="+mj-lt"/>
              </a:rPr>
              <a:t> </a:t>
            </a:r>
            <a:r>
              <a:rPr lang="it-IT" sz="1600" dirty="0" smtClean="0">
                <a:solidFill>
                  <a:schemeClr val="bg2">
                    <a:lumMod val="50000"/>
                  </a:schemeClr>
                </a:solidFill>
                <a:latin typeface="+mj-lt"/>
              </a:rPr>
              <a:t>Individuazione</a:t>
            </a:r>
            <a:r>
              <a:rPr lang="it-IT" sz="1600" dirty="0">
                <a:solidFill>
                  <a:schemeClr val="bg2">
                    <a:lumMod val="50000"/>
                  </a:schemeClr>
                </a:solidFill>
                <a:latin typeface="+mj-lt"/>
              </a:rPr>
              <a:t> di </a:t>
            </a:r>
            <a:r>
              <a:rPr lang="it-IT" sz="1600" dirty="0" smtClean="0">
                <a:solidFill>
                  <a:schemeClr val="bg2">
                    <a:lumMod val="50000"/>
                  </a:schemeClr>
                </a:solidFill>
                <a:latin typeface="+mj-lt"/>
              </a:rPr>
              <a:t>pericoli (contaminazione </a:t>
            </a:r>
            <a:r>
              <a:rPr lang="it-IT" sz="1600" dirty="0">
                <a:solidFill>
                  <a:schemeClr val="bg2">
                    <a:lumMod val="50000"/>
                  </a:schemeClr>
                </a:solidFill>
                <a:latin typeface="+mj-lt"/>
              </a:rPr>
              <a:t>derivante da malfunzionamenti o errori operativi</a:t>
            </a:r>
            <a:r>
              <a:rPr lang="it-IT" sz="1600" dirty="0" smtClean="0">
                <a:solidFill>
                  <a:schemeClr val="bg2">
                    <a:lumMod val="50000"/>
                  </a:schemeClr>
                </a:solidFill>
                <a:latin typeface="+mj-lt"/>
              </a:rPr>
              <a:t>, </a:t>
            </a:r>
            <a:r>
              <a:rPr lang="it-IT" sz="1600" dirty="0">
                <a:solidFill>
                  <a:schemeClr val="bg2">
                    <a:lumMod val="50000"/>
                  </a:schemeClr>
                </a:solidFill>
                <a:latin typeface="+mj-lt"/>
              </a:rPr>
              <a:t>possibili impatti </a:t>
            </a:r>
            <a:r>
              <a:rPr lang="it-IT" sz="1600" dirty="0" smtClean="0">
                <a:solidFill>
                  <a:schemeClr val="bg2">
                    <a:lumMod val="50000"/>
                  </a:schemeClr>
                </a:solidFill>
                <a:latin typeface="+mj-lt"/>
              </a:rPr>
              <a:t>esterni, </a:t>
            </a:r>
            <a:r>
              <a:rPr lang="it-IT" sz="1600" dirty="0">
                <a:solidFill>
                  <a:schemeClr val="bg2">
                    <a:lumMod val="50000"/>
                  </a:schemeClr>
                </a:solidFill>
                <a:latin typeface="+mj-lt"/>
              </a:rPr>
              <a:t>ecc.)</a:t>
            </a:r>
          </a:p>
          <a:p>
            <a:pPr>
              <a:buFont typeface="+mj-lt"/>
              <a:buAutoNum type="arabicPeriod"/>
            </a:pPr>
            <a:r>
              <a:rPr lang="it-IT" sz="1600" dirty="0">
                <a:solidFill>
                  <a:schemeClr val="bg2">
                    <a:lumMod val="50000"/>
                  </a:schemeClr>
                </a:solidFill>
                <a:latin typeface="+mj-lt"/>
              </a:rPr>
              <a:t> </a:t>
            </a:r>
            <a:r>
              <a:rPr lang="it-IT" sz="1600" dirty="0" err="1">
                <a:solidFill>
                  <a:schemeClr val="bg2">
                    <a:lumMod val="50000"/>
                  </a:schemeClr>
                </a:solidFill>
                <a:latin typeface="+mj-lt"/>
              </a:rPr>
              <a:t>R</a:t>
            </a:r>
            <a:r>
              <a:rPr lang="it-IT" sz="1600" i="1" dirty="0" err="1" smtClean="0">
                <a:solidFill>
                  <a:schemeClr val="bg2">
                    <a:lumMod val="50000"/>
                  </a:schemeClr>
                </a:solidFill>
                <a:latin typeface="+mj-lt"/>
              </a:rPr>
              <a:t>isk</a:t>
            </a:r>
            <a:r>
              <a:rPr lang="it-IT" sz="1600" i="1" dirty="0" smtClean="0">
                <a:solidFill>
                  <a:schemeClr val="bg2">
                    <a:lumMod val="50000"/>
                  </a:schemeClr>
                </a:solidFill>
                <a:latin typeface="+mj-lt"/>
              </a:rPr>
              <a:t> </a:t>
            </a:r>
            <a:r>
              <a:rPr lang="it-IT" sz="1600" i="1" dirty="0" err="1">
                <a:solidFill>
                  <a:schemeClr val="bg2">
                    <a:lumMod val="50000"/>
                  </a:schemeClr>
                </a:solidFill>
                <a:latin typeface="+mj-lt"/>
              </a:rPr>
              <a:t>assessment</a:t>
            </a:r>
            <a:r>
              <a:rPr lang="it-IT" sz="1600" dirty="0">
                <a:solidFill>
                  <a:schemeClr val="bg2">
                    <a:lumMod val="50000"/>
                  </a:schemeClr>
                </a:solidFill>
                <a:latin typeface="+mj-lt"/>
              </a:rPr>
              <a:t> in conformità alle linee guida dell’ISS e produrre la documentazione richiesta.</a:t>
            </a:r>
            <a:endParaRPr lang="it-IT" sz="1600" i="0" dirty="0">
              <a:solidFill>
                <a:schemeClr val="bg2">
                  <a:lumMod val="50000"/>
                </a:schemeClr>
              </a:solidFill>
              <a:effectLst/>
              <a:latin typeface="+mj-lt"/>
            </a:endParaRPr>
          </a:p>
        </p:txBody>
      </p:sp>
    </p:spTree>
    <p:extLst>
      <p:ext uri="{BB962C8B-B14F-4D97-AF65-F5344CB8AC3E}">
        <p14:creationId xmlns:p14="http://schemas.microsoft.com/office/powerpoint/2010/main" val="1153831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1270" y="-238897"/>
            <a:ext cx="11472719" cy="1032387"/>
          </a:xfrm>
        </p:spPr>
        <p:txBody>
          <a:bodyPr>
            <a:noAutofit/>
          </a:bodyPr>
          <a:lstStyle/>
          <a:p>
            <a:r>
              <a:rPr lang="it-IT" sz="4400" dirty="0" smtClean="0"/>
              <a:t>Esempio PIANO DI SICUREZZA ACQUA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5778" y="873211"/>
            <a:ext cx="9034672" cy="5495787"/>
          </a:xfrm>
          <a:prstGeom prst="rect">
            <a:avLst/>
          </a:prstGeom>
        </p:spPr>
      </p:pic>
    </p:spTree>
    <p:extLst>
      <p:ext uri="{BB962C8B-B14F-4D97-AF65-F5344CB8AC3E}">
        <p14:creationId xmlns:p14="http://schemas.microsoft.com/office/powerpoint/2010/main" val="2939398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172994"/>
            <a:ext cx="11472719" cy="1032387"/>
          </a:xfrm>
        </p:spPr>
        <p:txBody>
          <a:bodyPr>
            <a:noAutofit/>
          </a:bodyPr>
          <a:lstStyle/>
          <a:p>
            <a:r>
              <a:rPr lang="it-IT" sz="4400" dirty="0" smtClean="0"/>
              <a:t>Esempio PIANO DI SICUREZZA ACQUA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7038" y="939114"/>
            <a:ext cx="7872537" cy="5428753"/>
          </a:xfrm>
          <a:prstGeom prst="rect">
            <a:avLst/>
          </a:prstGeom>
        </p:spPr>
      </p:pic>
    </p:spTree>
    <p:extLst>
      <p:ext uri="{BB962C8B-B14F-4D97-AF65-F5344CB8AC3E}">
        <p14:creationId xmlns:p14="http://schemas.microsoft.com/office/powerpoint/2010/main" val="124305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9383" y="106000"/>
            <a:ext cx="11697337" cy="1032387"/>
          </a:xfrm>
        </p:spPr>
        <p:txBody>
          <a:bodyPr>
            <a:normAutofit/>
          </a:bodyPr>
          <a:lstStyle/>
          <a:p>
            <a:r>
              <a:rPr lang="it-IT" sz="4400" dirty="0" smtClean="0"/>
              <a:t>INTRODUZIONE – situazione ATTUALE</a:t>
            </a:r>
            <a:endParaRPr lang="it-IT" sz="4400" dirty="0"/>
          </a:p>
        </p:txBody>
      </p:sp>
      <p:sp>
        <p:nvSpPr>
          <p:cNvPr id="3" name="Sottotitolo 2"/>
          <p:cNvSpPr>
            <a:spLocks noGrp="1"/>
          </p:cNvSpPr>
          <p:nvPr>
            <p:ph type="subTitle" idx="1"/>
          </p:nvPr>
        </p:nvSpPr>
        <p:spPr>
          <a:xfrm>
            <a:off x="159383" y="1297588"/>
            <a:ext cx="11805641" cy="1655762"/>
          </a:xfrm>
        </p:spPr>
        <p:txBody>
          <a:bodyPr>
            <a:noAutofit/>
          </a:bodyPr>
          <a:lstStyle/>
          <a:p>
            <a:r>
              <a:rPr lang="it-IT" sz="1800" dirty="0"/>
              <a:t>Secondo il Global Trends di UNHCR (l’Agenzia ONU per i rifugiati) nel 2020, 82 milioni di persone sono state costrette a migrare, numero quasi raddoppiato rispetto a quello riportato nel 2010. </a:t>
            </a:r>
          </a:p>
          <a:p>
            <a:r>
              <a:rPr lang="it-IT" sz="1800" dirty="0"/>
              <a:t>Inoltre, secondo la Banca Mondiale, entro il 2050 fino a 143 milioni di persone (in Africa, Asia e America Latina) potrebbero essere costrette a muoversi forzatamente per ragioni climatiche. Si prevede che i cambiamenti del clima potrebbero causare ancora 100 milioni di poveri in più per via dell’aumento della siccità e di una maggiore frequenza e intensità di fenomeni estremi, che </a:t>
            </a:r>
            <a:r>
              <a:rPr lang="it-IT" sz="1800" dirty="0" smtClean="0"/>
              <a:t>comporteranno </a:t>
            </a:r>
            <a:r>
              <a:rPr lang="it-IT" sz="1800" dirty="0"/>
              <a:t>una crisi del settore agricolo, impennate del prezzo del cibo e nuove migrazioni dovute al clima</a:t>
            </a:r>
            <a:r>
              <a:rPr lang="it-IT" sz="1800" dirty="0" smtClean="0"/>
              <a:t>.</a:t>
            </a:r>
            <a:endParaRPr lang="it-IT" sz="18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6660" y="3561652"/>
            <a:ext cx="4201020" cy="2806215"/>
          </a:xfrm>
          <a:prstGeom prst="rect">
            <a:avLst/>
          </a:prstGeom>
        </p:spPr>
      </p:pic>
      <p:sp>
        <p:nvSpPr>
          <p:cNvPr id="8" name="Rettangolo 7"/>
          <p:cNvSpPr/>
          <p:nvPr/>
        </p:nvSpPr>
        <p:spPr>
          <a:xfrm>
            <a:off x="159383" y="4198943"/>
            <a:ext cx="7348857" cy="1569660"/>
          </a:xfrm>
          <a:prstGeom prst="rect">
            <a:avLst/>
          </a:prstGeom>
          <a:ln w="15875">
            <a:solidFill>
              <a:schemeClr val="bg2">
                <a:lumMod val="75000"/>
              </a:schemeClr>
            </a:solidFill>
          </a:ln>
        </p:spPr>
        <p:txBody>
          <a:bodyPr wrap="square">
            <a:spAutoFit/>
          </a:bodyPr>
          <a:lstStyle/>
          <a:p>
            <a:pPr algn="ctr"/>
            <a:r>
              <a:rPr lang="it-IT" sz="2400" dirty="0"/>
              <a:t>Con l’aumento della siccità, </a:t>
            </a:r>
            <a:r>
              <a:rPr lang="it-IT" sz="2400" dirty="0" smtClean="0"/>
              <a:t>diminuirà </a:t>
            </a:r>
            <a:r>
              <a:rPr lang="it-IT" sz="2400" dirty="0"/>
              <a:t>anche l’acqua cui l’uomo avrà accesso: </a:t>
            </a:r>
            <a:endParaRPr lang="it-IT" sz="2400" dirty="0" smtClean="0"/>
          </a:p>
          <a:p>
            <a:pPr algn="ctr"/>
            <a:r>
              <a:rPr lang="it-IT" sz="2400" u="sng" dirty="0" smtClean="0"/>
              <a:t>il </a:t>
            </a:r>
            <a:r>
              <a:rPr lang="it-IT" sz="2400" u="sng" dirty="0"/>
              <a:t>rischio è un aumento dei conflitti legati all’acqua</a:t>
            </a:r>
            <a:r>
              <a:rPr lang="it-IT" sz="2400" dirty="0"/>
              <a:t>.</a:t>
            </a:r>
          </a:p>
        </p:txBody>
      </p:sp>
    </p:spTree>
    <p:extLst>
      <p:ext uri="{BB962C8B-B14F-4D97-AF65-F5344CB8AC3E}">
        <p14:creationId xmlns:p14="http://schemas.microsoft.com/office/powerpoint/2010/main" val="595150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172994"/>
            <a:ext cx="11472719" cy="1032387"/>
          </a:xfrm>
        </p:spPr>
        <p:txBody>
          <a:bodyPr>
            <a:noAutofit/>
          </a:bodyPr>
          <a:lstStyle/>
          <a:p>
            <a:r>
              <a:rPr lang="it-IT" sz="4400" dirty="0" smtClean="0"/>
              <a:t>Esempio PIANO DI SICUREZZA ACQUA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6995" y="963827"/>
            <a:ext cx="8279028" cy="5354596"/>
          </a:xfrm>
          <a:prstGeom prst="rect">
            <a:avLst/>
          </a:prstGeom>
        </p:spPr>
      </p:pic>
    </p:spTree>
    <p:extLst>
      <p:ext uri="{BB962C8B-B14F-4D97-AF65-F5344CB8AC3E}">
        <p14:creationId xmlns:p14="http://schemas.microsoft.com/office/powerpoint/2010/main" val="3540527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58172" y="0"/>
            <a:ext cx="10333828" cy="6858000"/>
          </a:xfrm>
          <a:prstGeom prst="rect">
            <a:avLst/>
          </a:prstGeom>
        </p:spPr>
      </p:pic>
      <p:sp>
        <p:nvSpPr>
          <p:cNvPr id="5" name="Titolo 1"/>
          <p:cNvSpPr txBox="1">
            <a:spLocks/>
          </p:cNvSpPr>
          <p:nvPr/>
        </p:nvSpPr>
        <p:spPr>
          <a:xfrm>
            <a:off x="291402" y="2718160"/>
            <a:ext cx="1259393" cy="1032387"/>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600" dirty="0" smtClean="0"/>
              <a:t>Esempio PIANO DI SICUREZZA ACQUA</a:t>
            </a:r>
            <a:endParaRPr lang="it-IT" sz="1600" dirty="0"/>
          </a:p>
        </p:txBody>
      </p:sp>
    </p:spTree>
    <p:extLst>
      <p:ext uri="{BB962C8B-B14F-4D97-AF65-F5344CB8AC3E}">
        <p14:creationId xmlns:p14="http://schemas.microsoft.com/office/powerpoint/2010/main" val="780811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1071" y="0"/>
            <a:ext cx="10710930" cy="6858000"/>
          </a:xfrm>
          <a:prstGeom prst="rect">
            <a:avLst/>
          </a:prstGeom>
        </p:spPr>
      </p:pic>
      <p:sp>
        <p:nvSpPr>
          <p:cNvPr id="5" name="Titolo 1"/>
          <p:cNvSpPr txBox="1">
            <a:spLocks/>
          </p:cNvSpPr>
          <p:nvPr/>
        </p:nvSpPr>
        <p:spPr>
          <a:xfrm>
            <a:off x="120580" y="2581242"/>
            <a:ext cx="1259393" cy="1032387"/>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600" smtClean="0"/>
              <a:t>Esempio PIANO DI SICUREZZA ACQUA</a:t>
            </a:r>
            <a:endParaRPr lang="it-IT" sz="1600" dirty="0"/>
          </a:p>
        </p:txBody>
      </p:sp>
    </p:spTree>
    <p:extLst>
      <p:ext uri="{BB962C8B-B14F-4D97-AF65-F5344CB8AC3E}">
        <p14:creationId xmlns:p14="http://schemas.microsoft.com/office/powerpoint/2010/main" val="2435781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580254"/>
            <a:ext cx="1259393" cy="1032387"/>
          </a:xfrm>
        </p:spPr>
        <p:txBody>
          <a:bodyPr>
            <a:noAutofit/>
          </a:bodyPr>
          <a:lstStyle/>
          <a:p>
            <a:r>
              <a:rPr lang="it-IT" sz="1600" dirty="0" smtClean="0"/>
              <a:t>Esempio PIANO DI SICUREZZA ACQUA</a:t>
            </a:r>
            <a:endParaRPr lang="it-IT" sz="16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29732" y="0"/>
            <a:ext cx="10862268" cy="6864278"/>
          </a:xfrm>
          <a:prstGeom prst="rect">
            <a:avLst/>
          </a:prstGeom>
        </p:spPr>
      </p:pic>
    </p:spTree>
    <p:extLst>
      <p:ext uri="{BB962C8B-B14F-4D97-AF65-F5344CB8AC3E}">
        <p14:creationId xmlns:p14="http://schemas.microsoft.com/office/powerpoint/2010/main" val="497571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172994"/>
            <a:ext cx="11472719" cy="1032387"/>
          </a:xfrm>
        </p:spPr>
        <p:txBody>
          <a:bodyPr>
            <a:noAutofit/>
          </a:bodyPr>
          <a:lstStyle/>
          <a:p>
            <a:r>
              <a:rPr lang="it-IT" sz="4400" dirty="0" smtClean="0"/>
              <a:t>Esempio PIANO DI SICUREZZA ACQUA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3255" y="955590"/>
            <a:ext cx="8806858" cy="5412278"/>
          </a:xfrm>
          <a:prstGeom prst="rect">
            <a:avLst/>
          </a:prstGeom>
        </p:spPr>
      </p:pic>
    </p:spTree>
    <p:extLst>
      <p:ext uri="{BB962C8B-B14F-4D97-AF65-F5344CB8AC3E}">
        <p14:creationId xmlns:p14="http://schemas.microsoft.com/office/powerpoint/2010/main" val="4054951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172994"/>
            <a:ext cx="11472719" cy="1032387"/>
          </a:xfrm>
        </p:spPr>
        <p:txBody>
          <a:bodyPr>
            <a:noAutofit/>
          </a:bodyPr>
          <a:lstStyle/>
          <a:p>
            <a:r>
              <a:rPr lang="it-IT" sz="4400" dirty="0" smtClean="0"/>
              <a:t>Esempio PIANO DI SICUREZZA ACQUA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4" name="Immagin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5017" y="1021492"/>
            <a:ext cx="9316266" cy="5239266"/>
          </a:xfrm>
          <a:prstGeom prst="rect">
            <a:avLst/>
          </a:prstGeom>
        </p:spPr>
      </p:pic>
    </p:spTree>
    <p:extLst>
      <p:ext uri="{BB962C8B-B14F-4D97-AF65-F5344CB8AC3E}">
        <p14:creationId xmlns:p14="http://schemas.microsoft.com/office/powerpoint/2010/main" val="1480784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031" y="0"/>
            <a:ext cx="11472719" cy="1032387"/>
          </a:xfrm>
        </p:spPr>
        <p:txBody>
          <a:bodyPr>
            <a:noAutofit/>
          </a:bodyPr>
          <a:lstStyle/>
          <a:p>
            <a:r>
              <a:rPr lang="it-IT" sz="4400" dirty="0" smtClean="0"/>
              <a:t>PIANO operativo emergenza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txBox="1">
            <a:spLocks/>
          </p:cNvSpPr>
          <p:nvPr/>
        </p:nvSpPr>
        <p:spPr>
          <a:xfrm>
            <a:off x="233031" y="11312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000" dirty="0" smtClean="0">
                <a:solidFill>
                  <a:schemeClr val="bg2">
                    <a:lumMod val="50000"/>
                  </a:schemeClr>
                </a:solidFill>
              </a:rPr>
              <a:t>Un Piano </a:t>
            </a:r>
            <a:r>
              <a:rPr lang="it-IT" sz="2000" dirty="0">
                <a:solidFill>
                  <a:schemeClr val="bg2">
                    <a:lumMod val="50000"/>
                  </a:schemeClr>
                </a:solidFill>
              </a:rPr>
              <a:t>Operativo dell’emergenza </a:t>
            </a:r>
            <a:r>
              <a:rPr lang="it-IT" sz="2000" dirty="0" smtClean="0">
                <a:solidFill>
                  <a:schemeClr val="bg2">
                    <a:lumMod val="50000"/>
                  </a:schemeClr>
                </a:solidFill>
              </a:rPr>
              <a:t>offre </a:t>
            </a:r>
            <a:r>
              <a:rPr lang="it-IT" sz="2000" dirty="0">
                <a:solidFill>
                  <a:schemeClr val="bg2">
                    <a:lumMod val="50000"/>
                  </a:schemeClr>
                </a:solidFill>
              </a:rPr>
              <a:t>indicazioni per gestire nel BREVE </a:t>
            </a:r>
            <a:r>
              <a:rPr lang="it-IT" sz="2000" dirty="0" smtClean="0">
                <a:solidFill>
                  <a:schemeClr val="bg2">
                    <a:lumMod val="50000"/>
                  </a:schemeClr>
                </a:solidFill>
              </a:rPr>
              <a:t>PERIODO </a:t>
            </a:r>
            <a:r>
              <a:rPr lang="it-IT" sz="2000" dirty="0">
                <a:solidFill>
                  <a:schemeClr val="bg2">
                    <a:lumMod val="50000"/>
                  </a:schemeClr>
                </a:solidFill>
              </a:rPr>
              <a:t>possibili situazioni di </a:t>
            </a:r>
            <a:r>
              <a:rPr lang="it-IT" sz="2000" dirty="0" smtClean="0">
                <a:solidFill>
                  <a:schemeClr val="bg2">
                    <a:lumMod val="50000"/>
                  </a:schemeClr>
                </a:solidFill>
              </a:rPr>
              <a:t>crisi.</a:t>
            </a:r>
          </a:p>
          <a:p>
            <a:endParaRPr lang="it-IT" sz="2000" dirty="0" smtClean="0">
              <a:solidFill>
                <a:schemeClr val="bg2">
                  <a:lumMod val="50000"/>
                </a:schemeClr>
              </a:solidFill>
            </a:endParaRPr>
          </a:p>
        </p:txBody>
      </p:sp>
      <p:sp>
        <p:nvSpPr>
          <p:cNvPr id="5" name="Sottotitolo 2"/>
          <p:cNvSpPr txBox="1">
            <a:spLocks/>
          </p:cNvSpPr>
          <p:nvPr/>
        </p:nvSpPr>
        <p:spPr>
          <a:xfrm>
            <a:off x="233031" y="1644286"/>
            <a:ext cx="1184508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it-IT" sz="2000" dirty="0" smtClean="0">
              <a:solidFill>
                <a:schemeClr val="bg2">
                  <a:lumMod val="50000"/>
                </a:schemeClr>
              </a:solidFill>
            </a:endParaRPr>
          </a:p>
          <a:p>
            <a:r>
              <a:rPr lang="it-IT" sz="2000" dirty="0" smtClean="0">
                <a:solidFill>
                  <a:schemeClr val="bg2">
                    <a:lumMod val="50000"/>
                  </a:schemeClr>
                </a:solidFill>
              </a:rPr>
              <a:t>SCENARIO DI RISCHIO POSSIBILI:</a:t>
            </a:r>
          </a:p>
          <a:p>
            <a:pPr marL="457200" indent="-457200">
              <a:buAutoNum type="arabicParenR"/>
            </a:pPr>
            <a:r>
              <a:rPr lang="it-IT" sz="2000" dirty="0" smtClean="0">
                <a:solidFill>
                  <a:schemeClr val="bg2">
                    <a:lumMod val="50000"/>
                  </a:schemeClr>
                </a:solidFill>
              </a:rPr>
              <a:t>EVENTI DI PRECIPITAZIONE INTENSI</a:t>
            </a:r>
          </a:p>
          <a:p>
            <a:pPr marL="457200" indent="-457200">
              <a:buAutoNum type="arabicParenR"/>
            </a:pPr>
            <a:r>
              <a:rPr lang="it-IT" sz="2000" dirty="0" smtClean="0">
                <a:solidFill>
                  <a:schemeClr val="bg2">
                    <a:lumMod val="50000"/>
                  </a:schemeClr>
                </a:solidFill>
              </a:rPr>
              <a:t>SISMI</a:t>
            </a:r>
          </a:p>
          <a:p>
            <a:pPr marL="457200" indent="-457200">
              <a:buAutoNum type="arabicParenR"/>
            </a:pPr>
            <a:r>
              <a:rPr lang="it-IT" sz="2000" dirty="0" smtClean="0">
                <a:solidFill>
                  <a:schemeClr val="bg2">
                    <a:lumMod val="50000"/>
                  </a:schemeClr>
                </a:solidFill>
              </a:rPr>
              <a:t>INCENDI BOSCHIVI</a:t>
            </a:r>
          </a:p>
          <a:p>
            <a:pPr marL="457200" indent="-457200">
              <a:buAutoNum type="arabicParenR"/>
            </a:pPr>
            <a:r>
              <a:rPr lang="it-IT" sz="2000" u="sng" dirty="0" smtClean="0">
                <a:solidFill>
                  <a:schemeClr val="bg2">
                    <a:lumMod val="50000"/>
                  </a:schemeClr>
                </a:solidFill>
              </a:rPr>
              <a:t>SICCITA’</a:t>
            </a:r>
            <a:r>
              <a:rPr lang="it-IT" sz="2000" dirty="0" smtClean="0">
                <a:solidFill>
                  <a:schemeClr val="bg2">
                    <a:lumMod val="50000"/>
                  </a:schemeClr>
                </a:solidFill>
              </a:rPr>
              <a:t>: La </a:t>
            </a:r>
            <a:r>
              <a:rPr lang="it-IT" sz="2000" dirty="0">
                <a:solidFill>
                  <a:schemeClr val="bg2">
                    <a:lumMod val="50000"/>
                  </a:schemeClr>
                </a:solidFill>
              </a:rPr>
              <a:t>situazione di allarme verrà generata dalla concomitanza di fenomeni siccitosi che si manifestino nel periodo autunnale di ricarica delle falde idriche, seguite da un’estate calda e priva di pioggia. </a:t>
            </a:r>
            <a:r>
              <a:rPr lang="it-IT" sz="2000" dirty="0" smtClean="0">
                <a:solidFill>
                  <a:schemeClr val="bg2">
                    <a:lumMod val="50000"/>
                  </a:schemeClr>
                </a:solidFill>
              </a:rPr>
              <a:t>(Tutti </a:t>
            </a:r>
            <a:r>
              <a:rPr lang="it-IT" sz="2000" dirty="0">
                <a:solidFill>
                  <a:schemeClr val="bg2">
                    <a:lumMod val="50000"/>
                  </a:schemeClr>
                </a:solidFill>
              </a:rPr>
              <a:t>questi dati sono registrati e controllati dalle strutture di monitoraggio </a:t>
            </a:r>
            <a:r>
              <a:rPr lang="it-IT" sz="2000" dirty="0" smtClean="0">
                <a:solidFill>
                  <a:schemeClr val="bg2">
                    <a:lumMod val="50000"/>
                  </a:schemeClr>
                </a:solidFill>
              </a:rPr>
              <a:t>per </a:t>
            </a:r>
            <a:r>
              <a:rPr lang="it-IT" sz="2000" dirty="0">
                <a:solidFill>
                  <a:schemeClr val="bg2">
                    <a:lumMod val="50000"/>
                  </a:schemeClr>
                </a:solidFill>
              </a:rPr>
              <a:t>quanto riguarda l’andamento climatico e meteorologico </a:t>
            </a:r>
            <a:r>
              <a:rPr lang="it-IT" sz="2000" dirty="0" smtClean="0">
                <a:solidFill>
                  <a:schemeClr val="bg2">
                    <a:lumMod val="50000"/>
                  </a:schemeClr>
                </a:solidFill>
              </a:rPr>
              <a:t>del </a:t>
            </a:r>
            <a:r>
              <a:rPr lang="it-IT" sz="2000" dirty="0">
                <a:solidFill>
                  <a:schemeClr val="bg2">
                    <a:lumMod val="50000"/>
                  </a:schemeClr>
                </a:solidFill>
              </a:rPr>
              <a:t>Servizio Idrologico </a:t>
            </a:r>
            <a:r>
              <a:rPr lang="it-IT" sz="2000" dirty="0" smtClean="0">
                <a:solidFill>
                  <a:schemeClr val="bg2">
                    <a:lumMod val="50000"/>
                  </a:schemeClr>
                </a:solidFill>
              </a:rPr>
              <a:t>Regionale). </a:t>
            </a:r>
            <a:endParaRPr lang="it-IT" sz="2000" dirty="0">
              <a:solidFill>
                <a:schemeClr val="bg2">
                  <a:lumMod val="50000"/>
                </a:schemeClr>
              </a:solidFill>
            </a:endParaRPr>
          </a:p>
        </p:txBody>
      </p:sp>
      <p:sp>
        <p:nvSpPr>
          <p:cNvPr id="8" name="Rettangolo 7"/>
          <p:cNvSpPr/>
          <p:nvPr/>
        </p:nvSpPr>
        <p:spPr>
          <a:xfrm>
            <a:off x="610786" y="5666563"/>
            <a:ext cx="11581214" cy="923330"/>
          </a:xfrm>
          <a:prstGeom prst="rect">
            <a:avLst/>
          </a:prstGeom>
        </p:spPr>
        <p:txBody>
          <a:bodyPr wrap="square">
            <a:spAutoFit/>
          </a:bodyPr>
          <a:lstStyle/>
          <a:p>
            <a:r>
              <a:rPr lang="it-IT" dirty="0"/>
              <a:t>Alla crisi per insufficienza della </a:t>
            </a:r>
            <a:r>
              <a:rPr lang="it-IT" dirty="0" smtClean="0"/>
              <a:t>risorsa </a:t>
            </a:r>
            <a:r>
              <a:rPr lang="it-IT" dirty="0"/>
              <a:t>spesso si aggiungono altre cause di crisi (eccesso di domanda per alte temperature o per aumento di presenze </a:t>
            </a:r>
            <a:r>
              <a:rPr lang="it-IT" dirty="0" smtClean="0"/>
              <a:t>turistiche; uso improprio dell’acqua ad usi irrigui specialmente d’estate </a:t>
            </a:r>
            <a:r>
              <a:rPr lang="it-IT" dirty="0" err="1" smtClean="0"/>
              <a:t>etc</a:t>
            </a:r>
            <a:r>
              <a:rPr lang="it-IT" dirty="0" smtClean="0"/>
              <a:t>).</a:t>
            </a:r>
            <a:endParaRPr lang="it-IT" dirty="0"/>
          </a:p>
        </p:txBody>
      </p:sp>
    </p:spTree>
    <p:extLst>
      <p:ext uri="{BB962C8B-B14F-4D97-AF65-F5344CB8AC3E}">
        <p14:creationId xmlns:p14="http://schemas.microsoft.com/office/powerpoint/2010/main" val="1957563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031" y="461319"/>
            <a:ext cx="11472719" cy="1032387"/>
          </a:xfrm>
        </p:spPr>
        <p:txBody>
          <a:bodyPr>
            <a:noAutofit/>
          </a:bodyPr>
          <a:lstStyle/>
          <a:p>
            <a:r>
              <a:rPr lang="it-IT" sz="4400" dirty="0" smtClean="0"/>
              <a:t>Es. PIANO operativo emergenza idrica (SCENARIO DI RISCHIO: SICCITA’)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031" y="3513858"/>
            <a:ext cx="6662203" cy="2224216"/>
          </a:xfrm>
          <a:prstGeom prst="rect">
            <a:avLst/>
          </a:prstGeom>
        </p:spPr>
      </p:pic>
      <p:sp>
        <p:nvSpPr>
          <p:cNvPr id="7" name="Sottotitolo 2"/>
          <p:cNvSpPr txBox="1">
            <a:spLocks/>
          </p:cNvSpPr>
          <p:nvPr/>
        </p:nvSpPr>
        <p:spPr>
          <a:xfrm>
            <a:off x="233031" y="1516207"/>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it-IT" sz="2000" dirty="0" smtClean="0">
              <a:solidFill>
                <a:schemeClr val="bg2">
                  <a:lumMod val="50000"/>
                </a:schemeClr>
              </a:solidFill>
            </a:endParaRPr>
          </a:p>
          <a:p>
            <a:endParaRPr lang="it-IT" sz="2000" dirty="0">
              <a:solidFill>
                <a:schemeClr val="bg2">
                  <a:lumMod val="50000"/>
                </a:schemeClr>
              </a:solidFill>
            </a:endParaRPr>
          </a:p>
          <a:p>
            <a:r>
              <a:rPr lang="it-IT" sz="2000" dirty="0" smtClean="0">
                <a:solidFill>
                  <a:schemeClr val="bg2">
                    <a:lumMod val="50000"/>
                  </a:schemeClr>
                </a:solidFill>
              </a:rPr>
              <a:t>Si definisce un valore soglia di erogazione (ad es. totale m3 fatturati all’anno diviso 365 gg moltiplicati per un </a:t>
            </a:r>
            <a:r>
              <a:rPr lang="it-IT" sz="2000" dirty="0" err="1" smtClean="0">
                <a:solidFill>
                  <a:schemeClr val="bg2">
                    <a:lumMod val="50000"/>
                  </a:schemeClr>
                </a:solidFill>
              </a:rPr>
              <a:t>coeff</a:t>
            </a:r>
            <a:r>
              <a:rPr lang="it-IT" sz="2000" dirty="0" smtClean="0">
                <a:solidFill>
                  <a:schemeClr val="bg2">
                    <a:lumMod val="50000"/>
                  </a:schemeClr>
                </a:solidFill>
              </a:rPr>
              <a:t> di punta in funzione del periodo e dell’area interessata) e si definiscono i gradi di criticità di fornitura:</a:t>
            </a:r>
          </a:p>
        </p:txBody>
      </p:sp>
      <p:sp>
        <p:nvSpPr>
          <p:cNvPr id="8"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000" dirty="0">
                <a:solidFill>
                  <a:schemeClr val="bg2">
                    <a:lumMod val="50000"/>
                  </a:schemeClr>
                </a:solidFill>
              </a:rPr>
              <a:t>Una situazione di deficienza idrica si verifica in un sistema </a:t>
            </a:r>
            <a:r>
              <a:rPr lang="it-IT" sz="2000" dirty="0" smtClean="0">
                <a:solidFill>
                  <a:schemeClr val="bg2">
                    <a:lumMod val="50000"/>
                  </a:schemeClr>
                </a:solidFill>
              </a:rPr>
              <a:t>quando </a:t>
            </a:r>
            <a:r>
              <a:rPr lang="it-IT" sz="2000" dirty="0">
                <a:solidFill>
                  <a:schemeClr val="bg2">
                    <a:lumMod val="50000"/>
                  </a:schemeClr>
                </a:solidFill>
              </a:rPr>
              <a:t>il livello standard della domanda di una o più utenze non viene </a:t>
            </a:r>
            <a:r>
              <a:rPr lang="it-IT" sz="2000" dirty="0" smtClean="0">
                <a:solidFill>
                  <a:schemeClr val="bg2">
                    <a:lumMod val="50000"/>
                  </a:schemeClr>
                </a:solidFill>
              </a:rPr>
              <a:t>raggiunto.</a:t>
            </a:r>
          </a:p>
        </p:txBody>
      </p:sp>
      <p:sp>
        <p:nvSpPr>
          <p:cNvPr id="9" name="Sottotitolo 2"/>
          <p:cNvSpPr txBox="1">
            <a:spLocks/>
          </p:cNvSpPr>
          <p:nvPr/>
        </p:nvSpPr>
        <p:spPr>
          <a:xfrm>
            <a:off x="7010644" y="3513858"/>
            <a:ext cx="5181356"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2000" dirty="0" smtClean="0">
                <a:solidFill>
                  <a:schemeClr val="bg2">
                    <a:lumMod val="50000"/>
                  </a:schemeClr>
                </a:solidFill>
              </a:rPr>
              <a:t>Oltre ai valori di criticità di fornitura, vanno inclusi nel Piano Operativ</a:t>
            </a:r>
            <a:r>
              <a:rPr lang="it-IT" sz="2000" dirty="0">
                <a:solidFill>
                  <a:schemeClr val="bg2">
                    <a:lumMod val="50000"/>
                  </a:schemeClr>
                </a:solidFill>
              </a:rPr>
              <a:t>o gli schemi acquedottistici disponibili presso i gestori i quali costituiscono la base </a:t>
            </a:r>
            <a:r>
              <a:rPr lang="it-IT" sz="2000" dirty="0" smtClean="0">
                <a:solidFill>
                  <a:schemeClr val="bg2">
                    <a:lumMod val="50000"/>
                  </a:schemeClr>
                </a:solidFill>
              </a:rPr>
              <a:t>che consente </a:t>
            </a:r>
            <a:r>
              <a:rPr lang="it-IT" sz="2000" dirty="0">
                <a:solidFill>
                  <a:schemeClr val="bg2">
                    <a:lumMod val="50000"/>
                  </a:schemeClr>
                </a:solidFill>
              </a:rPr>
              <a:t>di evidenziare le situazioni a maggior rischio di crisi idrica sulla base </a:t>
            </a:r>
            <a:r>
              <a:rPr lang="it-IT" sz="2000" dirty="0" smtClean="0">
                <a:solidFill>
                  <a:schemeClr val="bg2">
                    <a:lumMod val="50000"/>
                  </a:schemeClr>
                </a:solidFill>
              </a:rPr>
              <a:t>dei </a:t>
            </a:r>
            <a:r>
              <a:rPr lang="it-IT" sz="2000" dirty="0">
                <a:solidFill>
                  <a:schemeClr val="bg2">
                    <a:lumMod val="50000"/>
                  </a:schemeClr>
                </a:solidFill>
              </a:rPr>
              <a:t>bilanci </a:t>
            </a:r>
            <a:r>
              <a:rPr lang="it-IT" sz="2000" dirty="0" smtClean="0">
                <a:solidFill>
                  <a:schemeClr val="bg2">
                    <a:lumMod val="50000"/>
                  </a:schemeClr>
                </a:solidFill>
              </a:rPr>
              <a:t>idrici. </a:t>
            </a:r>
          </a:p>
          <a:p>
            <a:endParaRPr lang="it-IT" sz="2000" dirty="0">
              <a:solidFill>
                <a:schemeClr val="bg2">
                  <a:lumMod val="50000"/>
                </a:schemeClr>
              </a:solidFill>
            </a:endParaRPr>
          </a:p>
        </p:txBody>
      </p:sp>
      <p:sp>
        <p:nvSpPr>
          <p:cNvPr id="4" name="Rettangolo 3"/>
          <p:cNvSpPr/>
          <p:nvPr/>
        </p:nvSpPr>
        <p:spPr>
          <a:xfrm>
            <a:off x="233030" y="5796257"/>
            <a:ext cx="6777614" cy="830997"/>
          </a:xfrm>
          <a:prstGeom prst="rect">
            <a:avLst/>
          </a:prstGeom>
        </p:spPr>
        <p:txBody>
          <a:bodyPr wrap="square">
            <a:spAutoFit/>
          </a:bodyPr>
          <a:lstStyle/>
          <a:p>
            <a:r>
              <a:rPr lang="it-IT" sz="1200" b="1" dirty="0">
                <a:solidFill>
                  <a:schemeClr val="bg2">
                    <a:lumMod val="50000"/>
                  </a:schemeClr>
                </a:solidFill>
              </a:rPr>
              <a:t>Vengono identificati quali sistemi acquedottistici con probabile situazione di crisi idropotabile i sistemi per i quali è identificabile una criticità stagionale collegata agli indici climatologici, ovvero quei sistemi per i quali è stata registrata nel periodo 2019-2022 almeno 1 situazione di crisi idropotabile per siccità di qualsiasi livello di criticità. </a:t>
            </a:r>
          </a:p>
        </p:txBody>
      </p:sp>
    </p:spTree>
    <p:extLst>
      <p:ext uri="{BB962C8B-B14F-4D97-AF65-F5344CB8AC3E}">
        <p14:creationId xmlns:p14="http://schemas.microsoft.com/office/powerpoint/2010/main" val="136362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031" y="461319"/>
            <a:ext cx="11472719" cy="1032387"/>
          </a:xfrm>
        </p:spPr>
        <p:txBody>
          <a:bodyPr>
            <a:noAutofit/>
          </a:bodyPr>
          <a:lstStyle/>
          <a:p>
            <a:r>
              <a:rPr lang="it-IT" sz="4400" dirty="0" smtClean="0"/>
              <a:t>Es. PIANO operativo emergenza idrica (SCENARIO DI RISCHIO: SICCITA’)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it-IT" sz="2000" dirty="0" smtClean="0">
              <a:solidFill>
                <a:schemeClr val="bg2">
                  <a:lumMod val="50000"/>
                </a:schemeClr>
              </a:solidFill>
            </a:endParaRPr>
          </a:p>
        </p:txBody>
      </p:sp>
      <p:sp>
        <p:nvSpPr>
          <p:cNvPr id="8"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1600" dirty="0" smtClean="0">
                <a:solidFill>
                  <a:schemeClr val="bg2">
                    <a:lumMod val="50000"/>
                  </a:schemeClr>
                </a:solidFill>
              </a:rPr>
              <a:t>Per </a:t>
            </a:r>
            <a:r>
              <a:rPr lang="it-IT" sz="1600" dirty="0">
                <a:solidFill>
                  <a:schemeClr val="bg2">
                    <a:lumMod val="50000"/>
                  </a:schemeClr>
                </a:solidFill>
              </a:rPr>
              <a:t>ognuno di tali sistemi acquedottistici dovrà essere compilata una scheda contenente le seguenti </a:t>
            </a:r>
            <a:r>
              <a:rPr lang="it-IT" sz="1600" dirty="0" smtClean="0">
                <a:solidFill>
                  <a:schemeClr val="bg2">
                    <a:lumMod val="50000"/>
                  </a:schemeClr>
                </a:solidFill>
              </a:rPr>
              <a:t>informazioni:</a:t>
            </a:r>
          </a:p>
          <a:p>
            <a:pPr marL="457200" indent="-457200">
              <a:buAutoNum type="arabicPeriod"/>
            </a:pPr>
            <a:r>
              <a:rPr lang="it-IT" sz="1600" dirty="0" smtClean="0">
                <a:solidFill>
                  <a:schemeClr val="bg2">
                    <a:lumMod val="50000"/>
                  </a:schemeClr>
                </a:solidFill>
              </a:rPr>
              <a:t>Fonte </a:t>
            </a:r>
            <a:r>
              <a:rPr lang="it-IT" sz="1600" dirty="0">
                <a:solidFill>
                  <a:schemeClr val="bg2">
                    <a:lumMod val="50000"/>
                  </a:schemeClr>
                </a:solidFill>
              </a:rPr>
              <a:t>di approvvigionamento; </a:t>
            </a:r>
          </a:p>
          <a:p>
            <a:pPr marL="457200" indent="-457200">
              <a:buAutoNum type="arabicPeriod"/>
            </a:pPr>
            <a:r>
              <a:rPr lang="it-IT" sz="1600" dirty="0" smtClean="0">
                <a:solidFill>
                  <a:schemeClr val="bg2">
                    <a:lumMod val="50000"/>
                  </a:schemeClr>
                </a:solidFill>
              </a:rPr>
              <a:t>Località </a:t>
            </a:r>
            <a:r>
              <a:rPr lang="it-IT" sz="1600" dirty="0">
                <a:solidFill>
                  <a:schemeClr val="bg2">
                    <a:lumMod val="50000"/>
                  </a:schemeClr>
                </a:solidFill>
              </a:rPr>
              <a:t>ove si verifica la criticità; </a:t>
            </a:r>
          </a:p>
          <a:p>
            <a:pPr marL="457200" indent="-457200">
              <a:buAutoNum type="arabicPeriod"/>
            </a:pPr>
            <a:r>
              <a:rPr lang="it-IT" sz="1600" dirty="0" smtClean="0">
                <a:solidFill>
                  <a:schemeClr val="bg2">
                    <a:lumMod val="50000"/>
                  </a:schemeClr>
                </a:solidFill>
              </a:rPr>
              <a:t>Popolazione </a:t>
            </a:r>
            <a:r>
              <a:rPr lang="it-IT" sz="1600" dirty="0">
                <a:solidFill>
                  <a:schemeClr val="bg2">
                    <a:lumMod val="50000"/>
                  </a:schemeClr>
                </a:solidFill>
              </a:rPr>
              <a:t>coinvolta dalla </a:t>
            </a:r>
            <a:r>
              <a:rPr lang="it-IT" sz="1600" dirty="0" smtClean="0">
                <a:solidFill>
                  <a:schemeClr val="bg2">
                    <a:lumMod val="50000"/>
                  </a:schemeClr>
                </a:solidFill>
              </a:rPr>
              <a:t>crisi;</a:t>
            </a:r>
          </a:p>
          <a:p>
            <a:pPr marL="457200" indent="-457200">
              <a:buAutoNum type="arabicPeriod"/>
            </a:pPr>
            <a:r>
              <a:rPr lang="it-IT" sz="1600" dirty="0" smtClean="0">
                <a:solidFill>
                  <a:schemeClr val="bg2">
                    <a:lumMod val="50000"/>
                  </a:schemeClr>
                </a:solidFill>
              </a:rPr>
              <a:t>Dotazione </a:t>
            </a:r>
            <a:r>
              <a:rPr lang="it-IT" sz="1600" dirty="0">
                <a:solidFill>
                  <a:schemeClr val="bg2">
                    <a:lumMod val="50000"/>
                  </a:schemeClr>
                </a:solidFill>
              </a:rPr>
              <a:t>standard in situazione normale (</a:t>
            </a:r>
            <a:r>
              <a:rPr lang="it-IT" sz="1600" dirty="0" err="1">
                <a:solidFill>
                  <a:schemeClr val="bg2">
                    <a:lumMod val="50000"/>
                  </a:schemeClr>
                </a:solidFill>
              </a:rPr>
              <a:t>vol</a:t>
            </a:r>
            <a:r>
              <a:rPr lang="it-IT" sz="1600" dirty="0">
                <a:solidFill>
                  <a:schemeClr val="bg2">
                    <a:lumMod val="50000"/>
                  </a:schemeClr>
                </a:solidFill>
              </a:rPr>
              <a:t> fatt. tot/ pop residente</a:t>
            </a:r>
            <a:r>
              <a:rPr lang="it-IT" sz="1600" dirty="0" smtClean="0">
                <a:solidFill>
                  <a:schemeClr val="bg2">
                    <a:lumMod val="50000"/>
                  </a:schemeClr>
                </a:solidFill>
              </a:rPr>
              <a:t>);</a:t>
            </a:r>
          </a:p>
          <a:p>
            <a:pPr marL="457200" indent="-457200">
              <a:buAutoNum type="arabicPeriod"/>
            </a:pPr>
            <a:r>
              <a:rPr lang="it-IT" sz="1600" dirty="0" smtClean="0">
                <a:solidFill>
                  <a:schemeClr val="bg2">
                    <a:lumMod val="50000"/>
                  </a:schemeClr>
                </a:solidFill>
              </a:rPr>
              <a:t>Popolazione </a:t>
            </a:r>
            <a:r>
              <a:rPr lang="it-IT" sz="1600" dirty="0">
                <a:solidFill>
                  <a:schemeClr val="bg2">
                    <a:lumMod val="50000"/>
                  </a:schemeClr>
                </a:solidFill>
              </a:rPr>
              <a:t>fluttuante = </a:t>
            </a:r>
            <a:r>
              <a:rPr lang="it-IT" sz="1600" dirty="0" err="1">
                <a:solidFill>
                  <a:schemeClr val="bg2">
                    <a:lumMod val="50000"/>
                  </a:schemeClr>
                </a:solidFill>
              </a:rPr>
              <a:t>pres</a:t>
            </a:r>
            <a:r>
              <a:rPr lang="it-IT" sz="1600" dirty="0">
                <a:solidFill>
                  <a:schemeClr val="bg2">
                    <a:lumMod val="50000"/>
                  </a:schemeClr>
                </a:solidFill>
              </a:rPr>
              <a:t>. Turistiche annue x 2 /presenza media annua in gg (se non disponibile </a:t>
            </a:r>
            <a:r>
              <a:rPr lang="it-IT" sz="1600" dirty="0" err="1">
                <a:solidFill>
                  <a:schemeClr val="bg2">
                    <a:lumMod val="50000"/>
                  </a:schemeClr>
                </a:solidFill>
              </a:rPr>
              <a:t>coeff</a:t>
            </a:r>
            <a:r>
              <a:rPr lang="it-IT" sz="1600" dirty="0">
                <a:solidFill>
                  <a:schemeClr val="bg2">
                    <a:lumMod val="50000"/>
                  </a:schemeClr>
                </a:solidFill>
              </a:rPr>
              <a:t>. punta </a:t>
            </a:r>
            <a:r>
              <a:rPr lang="it-IT" sz="1600" dirty="0" err="1">
                <a:solidFill>
                  <a:schemeClr val="bg2">
                    <a:lumMod val="50000"/>
                  </a:schemeClr>
                </a:solidFill>
              </a:rPr>
              <a:t>cp</a:t>
            </a:r>
            <a:r>
              <a:rPr lang="it-IT" sz="1600" dirty="0">
                <a:solidFill>
                  <a:schemeClr val="bg2">
                    <a:lumMod val="50000"/>
                  </a:schemeClr>
                </a:solidFill>
              </a:rPr>
              <a:t>= pop </a:t>
            </a:r>
            <a:r>
              <a:rPr lang="it-IT" sz="1600" dirty="0" err="1">
                <a:solidFill>
                  <a:schemeClr val="bg2">
                    <a:lumMod val="50000"/>
                  </a:schemeClr>
                </a:solidFill>
              </a:rPr>
              <a:t>res+pop</a:t>
            </a:r>
            <a:r>
              <a:rPr lang="it-IT" sz="1600" dirty="0">
                <a:solidFill>
                  <a:schemeClr val="bg2">
                    <a:lumMod val="50000"/>
                  </a:schemeClr>
                </a:solidFill>
              </a:rPr>
              <a:t> </a:t>
            </a:r>
            <a:r>
              <a:rPr lang="it-IT" sz="1600" dirty="0" err="1">
                <a:solidFill>
                  <a:schemeClr val="bg2">
                    <a:lumMod val="50000"/>
                  </a:schemeClr>
                </a:solidFill>
              </a:rPr>
              <a:t>flutt</a:t>
            </a:r>
            <a:r>
              <a:rPr lang="it-IT" sz="1600" dirty="0">
                <a:solidFill>
                  <a:schemeClr val="bg2">
                    <a:lumMod val="50000"/>
                  </a:schemeClr>
                </a:solidFill>
              </a:rPr>
              <a:t>/pop res</a:t>
            </a:r>
            <a:r>
              <a:rPr lang="it-IT" sz="1600" dirty="0" smtClean="0">
                <a:solidFill>
                  <a:schemeClr val="bg2">
                    <a:lumMod val="50000"/>
                  </a:schemeClr>
                </a:solidFill>
              </a:rPr>
              <a:t>);</a:t>
            </a:r>
          </a:p>
          <a:p>
            <a:pPr marL="457200" indent="-457200">
              <a:buAutoNum type="arabicPeriod"/>
            </a:pPr>
            <a:r>
              <a:rPr lang="it-IT" sz="1600" dirty="0" smtClean="0">
                <a:solidFill>
                  <a:schemeClr val="bg2">
                    <a:lumMod val="50000"/>
                  </a:schemeClr>
                </a:solidFill>
              </a:rPr>
              <a:t>Livello </a:t>
            </a:r>
            <a:r>
              <a:rPr lang="it-IT" sz="1600" dirty="0">
                <a:solidFill>
                  <a:schemeClr val="bg2">
                    <a:lumMod val="50000"/>
                  </a:schemeClr>
                </a:solidFill>
              </a:rPr>
              <a:t>di criticità di fornitura </a:t>
            </a:r>
            <a:r>
              <a:rPr lang="it-IT" sz="1600" dirty="0" smtClean="0">
                <a:solidFill>
                  <a:schemeClr val="bg2">
                    <a:lumMod val="50000"/>
                  </a:schemeClr>
                </a:solidFill>
              </a:rPr>
              <a:t>atteso/effettivo; </a:t>
            </a:r>
          </a:p>
          <a:p>
            <a:pPr marL="457200" indent="-457200">
              <a:buAutoNum type="arabicPeriod"/>
            </a:pPr>
            <a:r>
              <a:rPr lang="it-IT" sz="1600" dirty="0" smtClean="0">
                <a:solidFill>
                  <a:schemeClr val="bg2">
                    <a:lumMod val="50000"/>
                  </a:schemeClr>
                </a:solidFill>
              </a:rPr>
              <a:t>Interventi </a:t>
            </a:r>
            <a:r>
              <a:rPr lang="it-IT" sz="1600" dirty="0">
                <a:solidFill>
                  <a:schemeClr val="bg2">
                    <a:lumMod val="50000"/>
                  </a:schemeClr>
                </a:solidFill>
              </a:rPr>
              <a:t>risolutivi (Strategici – PAER</a:t>
            </a:r>
            <a:r>
              <a:rPr lang="it-IT" sz="1600" dirty="0" smtClean="0">
                <a:solidFill>
                  <a:schemeClr val="bg2">
                    <a:lumMod val="50000"/>
                  </a:schemeClr>
                </a:solidFill>
              </a:rPr>
              <a:t>);</a:t>
            </a:r>
          </a:p>
          <a:p>
            <a:pPr marL="457200" indent="-457200">
              <a:buAutoNum type="arabicPeriod"/>
            </a:pPr>
            <a:r>
              <a:rPr lang="it-IT" sz="1600" dirty="0" smtClean="0">
                <a:solidFill>
                  <a:schemeClr val="bg2">
                    <a:lumMod val="50000"/>
                  </a:schemeClr>
                </a:solidFill>
              </a:rPr>
              <a:t>Interventi gestionali;</a:t>
            </a:r>
          </a:p>
          <a:p>
            <a:pPr marL="457200" indent="-457200">
              <a:buAutoNum type="arabicPeriod"/>
            </a:pPr>
            <a:r>
              <a:rPr lang="it-IT" sz="1600" b="1" u="sng" dirty="0" smtClean="0">
                <a:solidFill>
                  <a:schemeClr val="bg2">
                    <a:lumMod val="50000"/>
                  </a:schemeClr>
                </a:solidFill>
              </a:rPr>
              <a:t>Individuazione </a:t>
            </a:r>
            <a:r>
              <a:rPr lang="it-IT" sz="1600" b="1" u="sng" dirty="0">
                <a:solidFill>
                  <a:schemeClr val="bg2">
                    <a:lumMod val="50000"/>
                  </a:schemeClr>
                </a:solidFill>
              </a:rPr>
              <a:t>di fonti alternative già in essere utilizzabili anche se di qualità inferiore alla </a:t>
            </a:r>
            <a:r>
              <a:rPr lang="it-IT" sz="1600" b="1" u="sng" dirty="0" smtClean="0">
                <a:solidFill>
                  <a:schemeClr val="bg2">
                    <a:lumMod val="50000"/>
                  </a:schemeClr>
                </a:solidFill>
              </a:rPr>
              <a:t>normativa;</a:t>
            </a:r>
          </a:p>
          <a:p>
            <a:pPr marL="457200" indent="-457200">
              <a:buAutoNum type="arabicPeriod"/>
            </a:pPr>
            <a:r>
              <a:rPr lang="it-IT" sz="1600" b="1" u="sng" dirty="0" smtClean="0">
                <a:solidFill>
                  <a:schemeClr val="bg2">
                    <a:lumMod val="50000"/>
                  </a:schemeClr>
                </a:solidFill>
              </a:rPr>
              <a:t>Interventi </a:t>
            </a:r>
            <a:r>
              <a:rPr lang="it-IT" sz="1600" b="1" u="sng" dirty="0">
                <a:solidFill>
                  <a:schemeClr val="bg2">
                    <a:lumMod val="50000"/>
                  </a:schemeClr>
                </a:solidFill>
              </a:rPr>
              <a:t>attivabili nel breve periodo che mitigano il rischio di crisi idropotabile con </a:t>
            </a:r>
            <a:r>
              <a:rPr lang="it-IT" sz="1600" b="1" u="sng" dirty="0" smtClean="0">
                <a:solidFill>
                  <a:schemeClr val="bg2">
                    <a:lumMod val="50000"/>
                  </a:schemeClr>
                </a:solidFill>
              </a:rPr>
              <a:t>relativa </a:t>
            </a:r>
            <a:r>
              <a:rPr lang="it-IT" sz="1600" b="1" u="sng" dirty="0">
                <a:solidFill>
                  <a:schemeClr val="bg2">
                    <a:lumMod val="50000"/>
                  </a:schemeClr>
                </a:solidFill>
              </a:rPr>
              <a:t>stima del </a:t>
            </a:r>
            <a:r>
              <a:rPr lang="it-IT" sz="1600" b="1" u="sng" dirty="0" smtClean="0">
                <a:solidFill>
                  <a:schemeClr val="bg2">
                    <a:lumMod val="50000"/>
                  </a:schemeClr>
                </a:solidFill>
              </a:rPr>
              <a:t>costo;</a:t>
            </a:r>
          </a:p>
          <a:p>
            <a:pPr marL="457200" indent="-457200">
              <a:buAutoNum type="arabicPeriod"/>
            </a:pPr>
            <a:r>
              <a:rPr lang="it-IT" sz="1600" dirty="0" smtClean="0">
                <a:solidFill>
                  <a:schemeClr val="bg2">
                    <a:lumMod val="50000"/>
                  </a:schemeClr>
                </a:solidFill>
              </a:rPr>
              <a:t>Individuazione </a:t>
            </a:r>
            <a:r>
              <a:rPr lang="it-IT" sz="1600" dirty="0">
                <a:solidFill>
                  <a:schemeClr val="bg2">
                    <a:lumMod val="50000"/>
                  </a:schemeClr>
                </a:solidFill>
              </a:rPr>
              <a:t>corpi idrici per i quali è necessaria un’azione di limitazione degli usi diversi dal potabile e di sospensione di ulteriori concessioni</a:t>
            </a:r>
            <a:endParaRPr lang="it-IT" sz="1600" dirty="0" smtClean="0">
              <a:solidFill>
                <a:schemeClr val="bg2">
                  <a:lumMod val="50000"/>
                </a:schemeClr>
              </a:solidFill>
            </a:endParaRPr>
          </a:p>
          <a:p>
            <a:endParaRPr lang="it-IT" sz="1600" dirty="0">
              <a:solidFill>
                <a:schemeClr val="bg2">
                  <a:lumMod val="50000"/>
                </a:schemeClr>
              </a:solidFill>
            </a:endParaRPr>
          </a:p>
        </p:txBody>
      </p:sp>
    </p:spTree>
    <p:extLst>
      <p:ext uri="{BB962C8B-B14F-4D97-AF65-F5344CB8AC3E}">
        <p14:creationId xmlns:p14="http://schemas.microsoft.com/office/powerpoint/2010/main" val="29845513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031" y="461319"/>
            <a:ext cx="11472719" cy="1032387"/>
          </a:xfrm>
        </p:spPr>
        <p:txBody>
          <a:bodyPr>
            <a:noAutofit/>
          </a:bodyPr>
          <a:lstStyle/>
          <a:p>
            <a:r>
              <a:rPr lang="it-IT" sz="4400" dirty="0" smtClean="0"/>
              <a:t>Es. PIANO operativo emergenza idrica (SCENARIO DI RISCHIO: SICCITA’)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it-IT" sz="2000" dirty="0" smtClean="0">
              <a:solidFill>
                <a:schemeClr val="bg2">
                  <a:lumMod val="50000"/>
                </a:schemeClr>
              </a:solidFill>
            </a:endParaRPr>
          </a:p>
        </p:txBody>
      </p:sp>
      <p:sp>
        <p:nvSpPr>
          <p:cNvPr id="8"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1600" b="1" dirty="0" smtClean="0">
                <a:solidFill>
                  <a:schemeClr val="bg2">
                    <a:lumMod val="50000"/>
                  </a:schemeClr>
                </a:solidFill>
              </a:rPr>
              <a:t>Per il </a:t>
            </a:r>
            <a:r>
              <a:rPr lang="it-IT" sz="1600" b="1" u="sng" dirty="0">
                <a:solidFill>
                  <a:schemeClr val="bg2">
                    <a:lumMod val="50000"/>
                  </a:schemeClr>
                </a:solidFill>
              </a:rPr>
              <a:t>monitoraggio del livello di emergenza </a:t>
            </a:r>
            <a:r>
              <a:rPr lang="it-IT" sz="1600" b="1" dirty="0" smtClean="0">
                <a:solidFill>
                  <a:schemeClr val="bg2">
                    <a:lumMod val="50000"/>
                  </a:schemeClr>
                </a:solidFill>
              </a:rPr>
              <a:t>sarà necessario strutturare </a:t>
            </a:r>
            <a:r>
              <a:rPr lang="it-IT" sz="1600" b="1" u="sng" dirty="0">
                <a:solidFill>
                  <a:schemeClr val="bg2">
                    <a:lumMod val="50000"/>
                  </a:schemeClr>
                </a:solidFill>
              </a:rPr>
              <a:t>una matrice </a:t>
            </a:r>
            <a:r>
              <a:rPr lang="it-IT" sz="1600" b="1" dirty="0">
                <a:solidFill>
                  <a:schemeClr val="bg2">
                    <a:lumMod val="50000"/>
                  </a:schemeClr>
                </a:solidFill>
              </a:rPr>
              <a:t>che </a:t>
            </a:r>
            <a:r>
              <a:rPr lang="it-IT" sz="1600" b="1" dirty="0" smtClean="0">
                <a:solidFill>
                  <a:schemeClr val="bg2">
                    <a:lumMod val="50000"/>
                  </a:schemeClr>
                </a:solidFill>
              </a:rPr>
              <a:t>consenta </a:t>
            </a:r>
            <a:r>
              <a:rPr lang="it-IT" sz="1600" b="1" dirty="0">
                <a:solidFill>
                  <a:schemeClr val="bg2">
                    <a:lumMod val="50000"/>
                  </a:schemeClr>
                </a:solidFill>
              </a:rPr>
              <a:t>di pesare sia il livello di criticità di fornitura definito </a:t>
            </a:r>
            <a:r>
              <a:rPr lang="it-IT" sz="1600" b="1" dirty="0" smtClean="0">
                <a:solidFill>
                  <a:schemeClr val="bg2">
                    <a:lumMod val="50000"/>
                  </a:schemeClr>
                </a:solidFill>
              </a:rPr>
              <a:t>per </a:t>
            </a:r>
            <a:r>
              <a:rPr lang="it-IT" sz="1600" b="1" dirty="0">
                <a:solidFill>
                  <a:schemeClr val="bg2">
                    <a:lumMod val="50000"/>
                  </a:schemeClr>
                </a:solidFill>
              </a:rPr>
              <a:t>i sistemi acquedottistici critici che la rilevanza della popolazione complessivamente interessata, al fine di quantificare il livello di emergenza su scala regionale e le relative procedure/azioni associate da </a:t>
            </a:r>
            <a:r>
              <a:rPr lang="it-IT" sz="1600" b="1" dirty="0" smtClean="0">
                <a:solidFill>
                  <a:schemeClr val="bg2">
                    <a:lumMod val="50000"/>
                  </a:schemeClr>
                </a:solidFill>
              </a:rPr>
              <a:t>intraprendere:</a:t>
            </a:r>
            <a:endParaRPr lang="it-IT" sz="1600" b="1" dirty="0">
              <a:solidFill>
                <a:schemeClr val="bg2">
                  <a:lumMod val="50000"/>
                </a:schemeClr>
              </a:solidFill>
            </a:endParaRPr>
          </a:p>
        </p:txBody>
      </p:sp>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33384" y="3026760"/>
            <a:ext cx="8318174" cy="1568910"/>
          </a:xfrm>
          <a:prstGeom prst="rect">
            <a:avLst/>
          </a:prstGeom>
        </p:spPr>
      </p:pic>
      <p:sp>
        <p:nvSpPr>
          <p:cNvPr id="9" name="Sottotitolo 2"/>
          <p:cNvSpPr txBox="1">
            <a:spLocks/>
          </p:cNvSpPr>
          <p:nvPr/>
        </p:nvSpPr>
        <p:spPr>
          <a:xfrm>
            <a:off x="327767" y="5156158"/>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1600" b="1" dirty="0">
                <a:solidFill>
                  <a:schemeClr val="bg2">
                    <a:lumMod val="50000"/>
                  </a:schemeClr>
                </a:solidFill>
              </a:rPr>
              <a:t>In ciascuna fase di monitoraggio e per ciascun sistema acquedottistico sarà indicata la </a:t>
            </a:r>
            <a:r>
              <a:rPr lang="it-IT" sz="1600" b="1" u="sng" dirty="0">
                <a:solidFill>
                  <a:schemeClr val="bg2">
                    <a:lumMod val="50000"/>
                  </a:schemeClr>
                </a:solidFill>
              </a:rPr>
              <a:t>previsione della </a:t>
            </a:r>
            <a:r>
              <a:rPr lang="it-IT" sz="1600" b="1" u="sng" dirty="0" smtClean="0">
                <a:solidFill>
                  <a:schemeClr val="bg2">
                    <a:lumMod val="50000"/>
                  </a:schemeClr>
                </a:solidFill>
              </a:rPr>
              <a:t>criticità </a:t>
            </a:r>
            <a:r>
              <a:rPr lang="it-IT" sz="1600" b="1" dirty="0">
                <a:solidFill>
                  <a:schemeClr val="bg2">
                    <a:lumMod val="50000"/>
                  </a:schemeClr>
                </a:solidFill>
              </a:rPr>
              <a:t>sulla base della popolazione del sistema acquedottistico in esame. Sarà quindi individuato il livello di emergenza ‘regionale’ come somma di singole situazioni per livello di criticità e abitanti complessivi associati. </a:t>
            </a:r>
          </a:p>
        </p:txBody>
      </p:sp>
      <p:sp>
        <p:nvSpPr>
          <p:cNvPr id="4" name="Rettangolo 3"/>
          <p:cNvSpPr/>
          <p:nvPr/>
        </p:nvSpPr>
        <p:spPr>
          <a:xfrm>
            <a:off x="1230535" y="4595670"/>
            <a:ext cx="8723871" cy="246221"/>
          </a:xfrm>
          <a:prstGeom prst="rect">
            <a:avLst/>
          </a:prstGeom>
        </p:spPr>
        <p:txBody>
          <a:bodyPr wrap="square">
            <a:spAutoFit/>
          </a:bodyPr>
          <a:lstStyle/>
          <a:p>
            <a:r>
              <a:rPr lang="it-IT" sz="1000" baseline="30000" dirty="0" smtClean="0"/>
              <a:t>2</a:t>
            </a:r>
            <a:r>
              <a:rPr lang="it-IT" sz="1000" dirty="0" smtClean="0"/>
              <a:t> Tale </a:t>
            </a:r>
            <a:r>
              <a:rPr lang="it-IT" sz="1000" dirty="0"/>
              <a:t>valore rappresenta la quota di popolazione cui può essere garantita la normale fornitura attraverso servizi sostitutivi (autobotti, ecc.). </a:t>
            </a:r>
          </a:p>
        </p:txBody>
      </p:sp>
    </p:spTree>
    <p:extLst>
      <p:ext uri="{BB962C8B-B14F-4D97-AF65-F5344CB8AC3E}">
        <p14:creationId xmlns:p14="http://schemas.microsoft.com/office/powerpoint/2010/main" val="3147721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1761" y="81280"/>
            <a:ext cx="11807999" cy="929632"/>
          </a:xfrm>
        </p:spPr>
        <p:txBody>
          <a:bodyPr>
            <a:noAutofit/>
          </a:bodyPr>
          <a:lstStyle/>
          <a:p>
            <a:r>
              <a:rPr lang="it-IT" sz="4400" dirty="0" smtClean="0"/>
              <a:t>INTRODUZIONE – SITUAZIONE ATTUALE</a:t>
            </a:r>
            <a:endParaRPr lang="it-IT" sz="4400" dirty="0"/>
          </a:p>
        </p:txBody>
      </p:sp>
      <p:sp>
        <p:nvSpPr>
          <p:cNvPr id="3" name="Sottotitolo 2"/>
          <p:cNvSpPr>
            <a:spLocks noGrp="1"/>
          </p:cNvSpPr>
          <p:nvPr>
            <p:ph type="subTitle" idx="1"/>
          </p:nvPr>
        </p:nvSpPr>
        <p:spPr>
          <a:xfrm>
            <a:off x="241761" y="1159540"/>
            <a:ext cx="8099980" cy="1655762"/>
          </a:xfrm>
        </p:spPr>
        <p:txBody>
          <a:bodyPr>
            <a:noAutofit/>
          </a:bodyPr>
          <a:lstStyle/>
          <a:p>
            <a:r>
              <a:rPr lang="it-IT" sz="2000" dirty="0" smtClean="0"/>
              <a:t>Il cambiamento climatico è un processo irreversibile che sta scatenando periodi siccitosi straordinari ed eventi climatologici estremi.</a:t>
            </a:r>
          </a:p>
          <a:p>
            <a:r>
              <a:rPr lang="it-IT" sz="2000" dirty="0" smtClean="0"/>
              <a:t>In alcune aree del mondo i periodi di siccità sono già aumentati del 29% facendo registrare il maggior numero di decessi in Africa. </a:t>
            </a:r>
          </a:p>
          <a:p>
            <a:r>
              <a:rPr lang="it-IT" sz="2000" dirty="0" smtClean="0"/>
              <a:t>In altre aree il fenomeno delle inondazioni ha fatto registrare una crescita del 134% rispetto ai due decenni precedenti soprattutto in Asia.</a:t>
            </a:r>
          </a:p>
        </p:txBody>
      </p:sp>
      <p:pic>
        <p:nvPicPr>
          <p:cNvPr id="5" name="Immagin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5200" y="1405443"/>
            <a:ext cx="3293762" cy="1852741"/>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85200" y="3478518"/>
            <a:ext cx="3293762" cy="2203826"/>
          </a:xfrm>
          <a:prstGeom prst="rect">
            <a:avLst/>
          </a:prstGeom>
        </p:spPr>
      </p:pic>
      <p:sp>
        <p:nvSpPr>
          <p:cNvPr id="8"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9" name="Rettangolo 8"/>
          <p:cNvSpPr/>
          <p:nvPr/>
        </p:nvSpPr>
        <p:spPr>
          <a:xfrm>
            <a:off x="241761" y="4925536"/>
            <a:ext cx="7912392" cy="1015663"/>
          </a:xfrm>
          <a:prstGeom prst="rect">
            <a:avLst/>
          </a:prstGeom>
        </p:spPr>
        <p:txBody>
          <a:bodyPr wrap="square">
            <a:spAutoFit/>
          </a:bodyPr>
          <a:lstStyle/>
          <a:p>
            <a:r>
              <a:rPr lang="it-IT" sz="2000" dirty="0">
                <a:solidFill>
                  <a:schemeClr val="bg2">
                    <a:lumMod val="75000"/>
                  </a:schemeClr>
                </a:solidFill>
              </a:rPr>
              <a:t>Dopo un lungo periodo di siccità, il rischio di pericolose inondazioni aumenta in quanto un terreno arido ha minore capacità di assorbire l’acqua piovana che, quindi, dilaga.</a:t>
            </a:r>
          </a:p>
        </p:txBody>
      </p:sp>
    </p:spTree>
    <p:extLst>
      <p:ext uri="{BB962C8B-B14F-4D97-AF65-F5344CB8AC3E}">
        <p14:creationId xmlns:p14="http://schemas.microsoft.com/office/powerpoint/2010/main" val="12551025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031" y="461319"/>
            <a:ext cx="11472719" cy="1032387"/>
          </a:xfrm>
        </p:spPr>
        <p:txBody>
          <a:bodyPr>
            <a:noAutofit/>
          </a:bodyPr>
          <a:lstStyle/>
          <a:p>
            <a:r>
              <a:rPr lang="it-IT" sz="4400" dirty="0" smtClean="0"/>
              <a:t>Es. PIANO operativo emergenza idrica (SCENARIO DI RISCHIO: SICCITA’)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it-IT" sz="2000" dirty="0" smtClean="0">
              <a:solidFill>
                <a:schemeClr val="bg2">
                  <a:lumMod val="50000"/>
                </a:schemeClr>
              </a:solidFill>
            </a:endParaRPr>
          </a:p>
        </p:txBody>
      </p:sp>
      <p:sp>
        <p:nvSpPr>
          <p:cNvPr id="8"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1600" dirty="0" smtClean="0">
                <a:solidFill>
                  <a:schemeClr val="bg2">
                    <a:lumMod val="50000"/>
                  </a:schemeClr>
                </a:solidFill>
              </a:rPr>
              <a:t>AZIONI DA ATTIVARE PER CLASSI DI EMERGENZA</a:t>
            </a:r>
            <a:endParaRPr lang="it-IT" sz="1600" dirty="0">
              <a:solidFill>
                <a:schemeClr val="bg2">
                  <a:lumMod val="50000"/>
                </a:schemeClr>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761323955"/>
              </p:ext>
            </p:extLst>
          </p:nvPr>
        </p:nvGraphicFramePr>
        <p:xfrm>
          <a:off x="310292" y="2231718"/>
          <a:ext cx="11395458" cy="3418840"/>
        </p:xfrm>
        <a:graphic>
          <a:graphicData uri="http://schemas.openxmlformats.org/drawingml/2006/table">
            <a:tbl>
              <a:tblPr firstRow="1" bandRow="1">
                <a:tableStyleId>{5C22544A-7EE6-4342-B048-85BDC9FD1C3A}</a:tableStyleId>
              </a:tblPr>
              <a:tblGrid>
                <a:gridCol w="3896016"/>
                <a:gridCol w="7499442"/>
              </a:tblGrid>
              <a:tr h="370840">
                <a:tc>
                  <a:txBody>
                    <a:bodyPr/>
                    <a:lstStyle/>
                    <a:p>
                      <a:r>
                        <a:rPr lang="it-IT" dirty="0" smtClean="0"/>
                        <a:t>LIVELLO DI EMERGENZA</a:t>
                      </a:r>
                      <a:endParaRPr lang="it-IT" dirty="0"/>
                    </a:p>
                  </a:txBody>
                  <a:tcPr/>
                </a:tc>
                <a:tc>
                  <a:txBody>
                    <a:bodyPr/>
                    <a:lstStyle/>
                    <a:p>
                      <a:r>
                        <a:rPr lang="it-IT" dirty="0" smtClean="0"/>
                        <a:t>AZIONI</a:t>
                      </a:r>
                      <a:endParaRPr lang="it-IT" dirty="0"/>
                    </a:p>
                  </a:txBody>
                  <a:tcPr/>
                </a:tc>
              </a:tr>
              <a:tr h="370840">
                <a:tc>
                  <a:txBody>
                    <a:bodyPr/>
                    <a:lstStyle/>
                    <a:p>
                      <a:r>
                        <a:rPr lang="it-IT" sz="1200" dirty="0" smtClean="0"/>
                        <a:t>CASI 1-3 (&lt;6)</a:t>
                      </a:r>
                      <a:endParaRPr lang="it-IT" sz="1200" dirty="0"/>
                    </a:p>
                  </a:txBody>
                  <a:tcPr>
                    <a:solidFill>
                      <a:srgbClr val="FFFF00"/>
                    </a:solidFill>
                  </a:tcPr>
                </a:tc>
                <a:tc>
                  <a:txBody>
                    <a:bodyPr/>
                    <a:lstStyle/>
                    <a:p>
                      <a:r>
                        <a:rPr lang="it-IT" sz="1400" dirty="0" smtClean="0"/>
                        <a:t>Il gestore fa fronte alla situazione di crisi con </a:t>
                      </a:r>
                      <a:r>
                        <a:rPr lang="it-IT" sz="1400" u="sng" dirty="0" smtClean="0"/>
                        <a:t>procedure ordinarie di gestione </a:t>
                      </a:r>
                      <a:r>
                        <a:rPr lang="it-IT" sz="1400" dirty="0" smtClean="0"/>
                        <a:t>dell'emergenza in autonomia chiedendo eventuali ordinanze di restrizione all'uso nei comuni interessati dalla crisi e informando la popolazione del livello di disaggio e del servizio sostitutivo eventualmente predisposto. Attua inoltre le misure gestionali e operative per ridurre il disagio o prevenirne un peggioramento. Si ritiene residuale la richiesta di stato di emergenza attivabile solo se effettivamente “utile”; </a:t>
                      </a:r>
                      <a:endParaRPr lang="it-IT" sz="1400" dirty="0"/>
                    </a:p>
                  </a:txBody>
                  <a:tcPr/>
                </a:tc>
              </a:tr>
              <a:tr h="370840">
                <a:tc>
                  <a:txBody>
                    <a:bodyPr/>
                    <a:lstStyle/>
                    <a:p>
                      <a:r>
                        <a:rPr lang="it-IT" sz="1200" dirty="0" smtClean="0"/>
                        <a:t>CASI 6-12 (&lt;18)</a:t>
                      </a:r>
                      <a:endParaRPr lang="it-IT" sz="1200" dirty="0"/>
                    </a:p>
                  </a:txBody>
                  <a:tcPr>
                    <a:solidFill>
                      <a:srgbClr val="FF9900"/>
                    </a:solidFill>
                  </a:tcPr>
                </a:tc>
                <a:tc>
                  <a:txBody>
                    <a:bodyPr/>
                    <a:lstStyle/>
                    <a:p>
                      <a:r>
                        <a:rPr lang="it-IT" sz="1400" dirty="0" smtClean="0"/>
                        <a:t>Il gestore attua al massimo le misure gestionali in modo da contenere perdite e consumi, coordinandosi con l’Autorità Idrica (AI)</a:t>
                      </a:r>
                      <a:r>
                        <a:rPr lang="it-IT" sz="1400" baseline="0" dirty="0" smtClean="0"/>
                        <a:t> </a:t>
                      </a:r>
                      <a:r>
                        <a:rPr lang="it-IT" sz="1400" dirty="0" smtClean="0"/>
                        <a:t>e comuni</a:t>
                      </a:r>
                      <a:r>
                        <a:rPr lang="it-IT" sz="1400" baseline="0" dirty="0" smtClean="0"/>
                        <a:t> per </a:t>
                      </a:r>
                      <a:r>
                        <a:rPr lang="it-IT" sz="1400" u="sng" baseline="0" dirty="0" smtClean="0"/>
                        <a:t>richiesta tavoli tecnici e misure straordinarie</a:t>
                      </a:r>
                      <a:r>
                        <a:rPr lang="it-IT" sz="1400" baseline="0" dirty="0" smtClean="0"/>
                        <a:t>.</a:t>
                      </a:r>
                      <a:r>
                        <a:rPr lang="it-IT" sz="1400" dirty="0" smtClean="0"/>
                        <a:t> AI chiederà agli altri Gestori se possibile di cooperare con i gestori più in crisi. AI in taluni casi peculiari si riserva di richiedere lo stato di emergenza.</a:t>
                      </a:r>
                      <a:endParaRPr lang="it-IT" sz="1400" dirty="0"/>
                    </a:p>
                  </a:txBody>
                  <a:tcPr/>
                </a:tc>
              </a:tr>
              <a:tr h="370840">
                <a:tc>
                  <a:txBody>
                    <a:bodyPr/>
                    <a:lstStyle/>
                    <a:p>
                      <a:r>
                        <a:rPr lang="it-IT" sz="1200" dirty="0" smtClean="0"/>
                        <a:t>CASI 18-27</a:t>
                      </a:r>
                      <a:r>
                        <a:rPr lang="it-IT" sz="1200" baseline="0" dirty="0" smtClean="0"/>
                        <a:t> (fino a 54)</a:t>
                      </a:r>
                      <a:endParaRPr lang="it-IT" sz="1200" dirty="0"/>
                    </a:p>
                  </a:txBody>
                  <a:tcPr>
                    <a:solidFill>
                      <a:srgbClr val="FF0000"/>
                    </a:solidFill>
                  </a:tcPr>
                </a:tc>
                <a:tc>
                  <a:txBody>
                    <a:bodyPr/>
                    <a:lstStyle/>
                    <a:p>
                      <a:r>
                        <a:rPr lang="it-IT" sz="1400" dirty="0" smtClean="0"/>
                        <a:t>AI chiederà alla Regione</a:t>
                      </a:r>
                      <a:r>
                        <a:rPr lang="it-IT" sz="1400" baseline="0" dirty="0" smtClean="0"/>
                        <a:t> Liguria</a:t>
                      </a:r>
                      <a:r>
                        <a:rPr lang="it-IT" sz="1400" dirty="0" smtClean="0"/>
                        <a:t> </a:t>
                      </a:r>
                      <a:r>
                        <a:rPr lang="it-IT" sz="1400" u="sng" dirty="0" smtClean="0"/>
                        <a:t>l'attivazione dello stato di emergenza </a:t>
                      </a:r>
                      <a:r>
                        <a:rPr lang="it-IT" sz="1400" dirty="0" smtClean="0"/>
                        <a:t>oltre ad attivare tutto quanto già previsto ai punti precedenti</a:t>
                      </a:r>
                      <a:endParaRPr lang="it-IT" sz="1400" dirty="0"/>
                    </a:p>
                  </a:txBody>
                  <a:tcPr/>
                </a:tc>
              </a:tr>
            </a:tbl>
          </a:graphicData>
        </a:graphic>
      </p:graphicFrame>
    </p:spTree>
    <p:extLst>
      <p:ext uri="{BB962C8B-B14F-4D97-AF65-F5344CB8AC3E}">
        <p14:creationId xmlns:p14="http://schemas.microsoft.com/office/powerpoint/2010/main" val="32333508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031" y="461319"/>
            <a:ext cx="11472719" cy="1032387"/>
          </a:xfrm>
        </p:spPr>
        <p:txBody>
          <a:bodyPr>
            <a:noAutofit/>
          </a:bodyPr>
          <a:lstStyle/>
          <a:p>
            <a:r>
              <a:rPr lang="it-IT" sz="4400" dirty="0" smtClean="0"/>
              <a:t>Es. PIANO operativo emergenza idrica (SCENARIO DI RISCHIO: SICCITA’)</a:t>
            </a:r>
            <a:endParaRPr lang="it-IT" sz="4400" dirty="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7"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endParaRPr lang="it-IT" sz="2000" dirty="0" smtClean="0">
              <a:solidFill>
                <a:schemeClr val="bg2">
                  <a:lumMod val="50000"/>
                </a:schemeClr>
              </a:solidFill>
            </a:endParaRPr>
          </a:p>
        </p:txBody>
      </p:sp>
      <p:sp>
        <p:nvSpPr>
          <p:cNvPr id="8" name="Sottotitolo 2"/>
          <p:cNvSpPr txBox="1">
            <a:spLocks/>
          </p:cNvSpPr>
          <p:nvPr/>
        </p:nvSpPr>
        <p:spPr>
          <a:xfrm>
            <a:off x="233031" y="1610141"/>
            <a:ext cx="11695358" cy="1655762"/>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it-IT" sz="1600" dirty="0" smtClean="0">
                <a:solidFill>
                  <a:schemeClr val="bg2">
                    <a:lumMod val="50000"/>
                  </a:schemeClr>
                </a:solidFill>
              </a:rPr>
              <a:t>Per </a:t>
            </a:r>
            <a:r>
              <a:rPr lang="it-IT" sz="1600" dirty="0">
                <a:solidFill>
                  <a:schemeClr val="bg2">
                    <a:lumMod val="50000"/>
                  </a:schemeClr>
                </a:solidFill>
              </a:rPr>
              <a:t>crisi idrica orientativamente si intende una situazione attesa (in fase previsionale) o reale in fase operativa superiore a 15gg consecutivi. </a:t>
            </a:r>
          </a:p>
        </p:txBody>
      </p:sp>
      <p:graphicFrame>
        <p:nvGraphicFramePr>
          <p:cNvPr id="4" name="Tabella 3"/>
          <p:cNvGraphicFramePr>
            <a:graphicFrameLocks noGrp="1"/>
          </p:cNvGraphicFramePr>
          <p:nvPr>
            <p:extLst>
              <p:ext uri="{D42A27DB-BD31-4B8C-83A1-F6EECF244321}">
                <p14:modId xmlns:p14="http://schemas.microsoft.com/office/powerpoint/2010/main" val="2964217738"/>
              </p:ext>
            </p:extLst>
          </p:nvPr>
        </p:nvGraphicFramePr>
        <p:xfrm>
          <a:off x="233031" y="2348662"/>
          <a:ext cx="11283465" cy="3083560"/>
        </p:xfrm>
        <a:graphic>
          <a:graphicData uri="http://schemas.openxmlformats.org/drawingml/2006/table">
            <a:tbl>
              <a:tblPr firstRow="1" bandRow="1">
                <a:tableStyleId>{5C22544A-7EE6-4342-B048-85BDC9FD1C3A}</a:tableStyleId>
              </a:tblPr>
              <a:tblGrid>
                <a:gridCol w="2256693"/>
                <a:gridCol w="9026772"/>
              </a:tblGrid>
              <a:tr h="370840">
                <a:tc gridSpan="2">
                  <a:txBody>
                    <a:bodyPr/>
                    <a:lstStyle/>
                    <a:p>
                      <a:pPr algn="ctr"/>
                      <a:r>
                        <a:rPr lang="it-IT" dirty="0" smtClean="0"/>
                        <a:t>Misure di Prevenzione in previsione di un’emergenza e Operative durante l’emergenza</a:t>
                      </a:r>
                      <a:endParaRPr lang="it-IT" dirty="0"/>
                    </a:p>
                  </a:txBody>
                  <a:tcPr/>
                </a:tc>
                <a:tc hMerge="1">
                  <a:txBody>
                    <a:bodyPr/>
                    <a:lstStyle/>
                    <a:p>
                      <a:endParaRPr lang="it-IT" dirty="0"/>
                    </a:p>
                  </a:txBody>
                  <a:tcPr/>
                </a:tc>
              </a:tr>
              <a:tr h="370840">
                <a:tc>
                  <a:txBody>
                    <a:bodyPr/>
                    <a:lstStyle/>
                    <a:p>
                      <a:r>
                        <a:rPr lang="it-IT" dirty="0" smtClean="0"/>
                        <a:t>STRUTTURALI</a:t>
                      </a:r>
                      <a:endParaRPr lang="it-IT" dirty="0"/>
                    </a:p>
                  </a:txBody>
                  <a:tcPr/>
                </a:tc>
                <a:tc>
                  <a:txBody>
                    <a:bodyPr/>
                    <a:lstStyle/>
                    <a:p>
                      <a:r>
                        <a:rPr lang="it-IT" sz="1600" dirty="0" smtClean="0"/>
                        <a:t>GESTORE: interconnessioni e attivazione nuove fonti anche di minor qualità rapidamente realizzabili (da 30 a 180gg massimo). Interventi di installazione sistemi di controllo della pressione e monitoraggio dei livelli dei serbatoi e delle fonti in genere.</a:t>
                      </a:r>
                      <a:endParaRPr lang="it-IT" sz="1600" dirty="0"/>
                    </a:p>
                  </a:txBody>
                  <a:tcPr/>
                </a:tc>
              </a:tr>
              <a:tr h="370840">
                <a:tc>
                  <a:txBody>
                    <a:bodyPr/>
                    <a:lstStyle/>
                    <a:p>
                      <a:r>
                        <a:rPr lang="it-IT" dirty="0" smtClean="0"/>
                        <a:t>GESTIONALI</a:t>
                      </a:r>
                      <a:endParaRPr lang="it-IT" dirty="0"/>
                    </a:p>
                  </a:txBody>
                  <a:tcPr/>
                </a:tc>
                <a:tc>
                  <a:txBody>
                    <a:bodyPr/>
                    <a:lstStyle/>
                    <a:p>
                      <a:r>
                        <a:rPr lang="it-IT" sz="1600" dirty="0" smtClean="0"/>
                        <a:t>GESTORE: campagne di individuazione perdite con riparazioni in manutenzione ordinaria o straordinaria e sostituzioni condotte. Gestione delle pressioni, attivazione del servizio autobotte in ricarica al serbatoio o al pubblico. Informazione a cittadini ed enti.</a:t>
                      </a:r>
                      <a:endParaRPr lang="it-IT" sz="1600" dirty="0"/>
                    </a:p>
                  </a:txBody>
                  <a:tcPr/>
                </a:tc>
              </a:tr>
              <a:tr h="370840">
                <a:tc>
                  <a:txBody>
                    <a:bodyPr/>
                    <a:lstStyle/>
                    <a:p>
                      <a:r>
                        <a:rPr lang="it-IT" dirty="0" smtClean="0"/>
                        <a:t>ATTI ESTERNI</a:t>
                      </a:r>
                      <a:endParaRPr lang="it-IT" dirty="0"/>
                    </a:p>
                  </a:txBody>
                  <a:tcPr/>
                </a:tc>
                <a:tc>
                  <a:txBody>
                    <a:bodyPr/>
                    <a:lstStyle/>
                    <a:p>
                      <a:r>
                        <a:rPr lang="it-IT" sz="1600" dirty="0" smtClean="0"/>
                        <a:t>AUTORITA’ IDRICA (E GESTORE per fasi gialle): campagne di sensibilizzazione al risparmio idrico; richiesta di ordinanza o di controllo e restrizioni degli usi, richieste di gestione dei rilasci e restrizione altre concessioni; richieste di deroghe ASL. Richiesta emergenza crisi idropotabile</a:t>
                      </a:r>
                      <a:r>
                        <a:rPr lang="it-IT" sz="1600" baseline="0" dirty="0" smtClean="0"/>
                        <a:t> e appoggio Protezione Civile.</a:t>
                      </a:r>
                      <a:endParaRPr lang="it-IT" sz="1600" dirty="0"/>
                    </a:p>
                  </a:txBody>
                  <a:tcPr/>
                </a:tc>
              </a:tr>
            </a:tbl>
          </a:graphicData>
        </a:graphic>
      </p:graphicFrame>
    </p:spTree>
    <p:extLst>
      <p:ext uri="{BB962C8B-B14F-4D97-AF65-F5344CB8AC3E}">
        <p14:creationId xmlns:p14="http://schemas.microsoft.com/office/powerpoint/2010/main" val="42332007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11382" y="2256372"/>
            <a:ext cx="9669156" cy="1032387"/>
          </a:xfrm>
        </p:spPr>
        <p:txBody>
          <a:bodyPr>
            <a:normAutofit/>
          </a:bodyPr>
          <a:lstStyle/>
          <a:p>
            <a:pPr algn="ctr"/>
            <a:r>
              <a:rPr lang="it-IT" dirty="0" smtClean="0"/>
              <a:t>GRAZIE</a:t>
            </a:r>
            <a:endParaRPr lang="it-IT" dirty="0"/>
          </a:p>
        </p:txBody>
      </p:sp>
      <p:sp>
        <p:nvSpPr>
          <p:cNvPr id="3" name="Sottotitolo 2"/>
          <p:cNvSpPr>
            <a:spLocks noGrp="1"/>
          </p:cNvSpPr>
          <p:nvPr>
            <p:ph type="subTitle" idx="1"/>
          </p:nvPr>
        </p:nvSpPr>
        <p:spPr>
          <a:xfrm>
            <a:off x="3374066" y="3754868"/>
            <a:ext cx="5265336" cy="712325"/>
          </a:xfrm>
        </p:spPr>
        <p:txBody>
          <a:bodyPr>
            <a:normAutofit/>
          </a:bodyPr>
          <a:lstStyle/>
          <a:p>
            <a:pPr algn="ctr">
              <a:spcBef>
                <a:spcPts val="0"/>
              </a:spcBef>
              <a:spcAft>
                <a:spcPts val="0"/>
              </a:spcAft>
            </a:pPr>
            <a:r>
              <a:rPr lang="it-IT" sz="1800" dirty="0" smtClean="0">
                <a:solidFill>
                  <a:schemeClr val="bg2">
                    <a:lumMod val="50000"/>
                  </a:schemeClr>
                </a:solidFill>
              </a:rPr>
              <a:t>ING. CLAUDIA PERLONGO</a:t>
            </a:r>
          </a:p>
          <a:p>
            <a:pPr algn="ctr">
              <a:spcBef>
                <a:spcPts val="0"/>
              </a:spcBef>
              <a:spcAft>
                <a:spcPts val="0"/>
              </a:spcAft>
            </a:pPr>
            <a:r>
              <a:rPr lang="it-IT" sz="1800" dirty="0" smtClean="0">
                <a:solidFill>
                  <a:schemeClr val="bg2">
                    <a:lumMod val="50000"/>
                  </a:schemeClr>
                </a:solidFill>
              </a:rPr>
              <a:t>EMAIL: per_cl@yahoo.com</a:t>
            </a:r>
            <a:endParaRPr lang="it-IT" sz="1800" dirty="0">
              <a:solidFill>
                <a:schemeClr val="bg2">
                  <a:lumMod val="50000"/>
                </a:schemeClr>
              </a:solidFill>
            </a:endParaRPr>
          </a:p>
        </p:txBody>
      </p:sp>
      <p:pic>
        <p:nvPicPr>
          <p:cNvPr id="5" name="Immagin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23559" y="288482"/>
            <a:ext cx="3338475" cy="832020"/>
          </a:xfrm>
          <a:prstGeom prst="rect">
            <a:avLst/>
          </a:prstGeom>
        </p:spPr>
      </p:pic>
      <p:pic>
        <p:nvPicPr>
          <p:cNvPr id="7" name="Immagin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8693" y="288482"/>
            <a:ext cx="2454699" cy="1655985"/>
          </a:xfrm>
          <a:prstGeom prst="rect">
            <a:avLst/>
          </a:prstGeom>
        </p:spPr>
      </p:pic>
    </p:spTree>
    <p:extLst>
      <p:ext uri="{BB962C8B-B14F-4D97-AF65-F5344CB8AC3E}">
        <p14:creationId xmlns:p14="http://schemas.microsoft.com/office/powerpoint/2010/main" val="975271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02852" y="1205746"/>
            <a:ext cx="11885816" cy="1655762"/>
          </a:xfrm>
        </p:spPr>
        <p:txBody>
          <a:bodyPr>
            <a:noAutofit/>
          </a:bodyPr>
          <a:lstStyle/>
          <a:p>
            <a:r>
              <a:rPr lang="it-IT" sz="2400" dirty="0" smtClean="0"/>
              <a:t>I segnali lampanti del cambiamento climatico sono la scarsità di precipitazioni nei mesi invernali e le temperature più elevate rispetto alla media, che provocano un’elevata evapotraspirazione dal terreno.</a:t>
            </a:r>
          </a:p>
          <a:p>
            <a:r>
              <a:rPr lang="it-IT" sz="2400" dirty="0" smtClean="0"/>
              <a:t>E’ un processo per il quale è necessario implementare precise STRATEGIE DI ADATTAMENTO.</a:t>
            </a:r>
          </a:p>
          <a:p>
            <a:r>
              <a:rPr lang="it-IT" sz="2400" dirty="0" smtClean="0"/>
              <a:t>L’acqua è un bene prezioso ed abbiamo alcune armi per proteggerla e rispettarla:</a:t>
            </a:r>
          </a:p>
          <a:p>
            <a:pPr marL="457200" indent="-457200">
              <a:buAutoNum type="arabicParenR"/>
            </a:pPr>
            <a:r>
              <a:rPr lang="it-IT" sz="2400" dirty="0" smtClean="0"/>
              <a:t>Informare ed educare alla sostenibilità, ai comportamenti consapevoli e alle ALTERNATIVE tecniche a disposizione nell’ambito scientifico e della ricerca</a:t>
            </a:r>
          </a:p>
          <a:p>
            <a:pPr marL="457200" indent="-457200">
              <a:buAutoNum type="arabicParenR"/>
            </a:pPr>
            <a:r>
              <a:rPr lang="it-IT" sz="2400" dirty="0" smtClean="0"/>
              <a:t>ottimizzare l’uso e la gestione delle risorse idriche</a:t>
            </a:r>
          </a:p>
          <a:p>
            <a:pPr marL="457200" indent="-457200">
              <a:buAutoNum type="arabicParenR"/>
            </a:pPr>
            <a:r>
              <a:rPr lang="it-IT" sz="2400" dirty="0" smtClean="0"/>
              <a:t>Investire in innovazioni sostenibili</a:t>
            </a:r>
          </a:p>
          <a:p>
            <a:pPr marL="457200" indent="-457200">
              <a:buAutoNum type="arabicParenR"/>
            </a:pPr>
            <a:endParaRPr lang="it-IT" sz="2400" dirty="0" smtClean="0"/>
          </a:p>
        </p:txBody>
      </p:sp>
      <p:sp>
        <p:nvSpPr>
          <p:cNvPr id="6"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8" name="Titolo 1"/>
          <p:cNvSpPr txBox="1">
            <a:spLocks/>
          </p:cNvSpPr>
          <p:nvPr/>
        </p:nvSpPr>
        <p:spPr>
          <a:xfrm>
            <a:off x="241761" y="81280"/>
            <a:ext cx="11807999" cy="929632"/>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4400" dirty="0" smtClean="0"/>
              <a:t>INTRODUZIONE – SITUAZIONE ATTUALE</a:t>
            </a:r>
            <a:endParaRPr lang="it-IT" sz="4400" dirty="0"/>
          </a:p>
        </p:txBody>
      </p:sp>
    </p:spTree>
    <p:extLst>
      <p:ext uri="{BB962C8B-B14F-4D97-AF65-F5344CB8AC3E}">
        <p14:creationId xmlns:p14="http://schemas.microsoft.com/office/powerpoint/2010/main" val="85268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1" y="1823492"/>
            <a:ext cx="11472719" cy="1032387"/>
          </a:xfrm>
        </p:spPr>
        <p:txBody>
          <a:bodyPr>
            <a:noAutofit/>
          </a:bodyPr>
          <a:lstStyle/>
          <a:p>
            <a:r>
              <a:rPr lang="it-IT" sz="4400" dirty="0" smtClean="0"/>
              <a:t>INTRODUZIONE: SITUAZIONE DELLE PRECIPITAZIONI E DEI GHIACCIAI</a:t>
            </a:r>
            <a:br>
              <a:rPr lang="it-IT" sz="4400" dirty="0" smtClean="0"/>
            </a:br>
            <a:r>
              <a:rPr lang="it-IT" sz="4400" dirty="0" smtClean="0"/>
              <a:t/>
            </a:r>
            <a:br>
              <a:rPr lang="it-IT" sz="4400" dirty="0" smtClean="0"/>
            </a:b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5" name="Rettangolo 4"/>
          <p:cNvSpPr/>
          <p:nvPr/>
        </p:nvSpPr>
        <p:spPr>
          <a:xfrm>
            <a:off x="200079" y="1545625"/>
            <a:ext cx="11585519" cy="400110"/>
          </a:xfrm>
          <a:prstGeom prst="rect">
            <a:avLst/>
          </a:prstGeom>
        </p:spPr>
        <p:txBody>
          <a:bodyPr wrap="square">
            <a:spAutoFit/>
          </a:bodyPr>
          <a:lstStyle/>
          <a:p>
            <a:pPr marL="342900" indent="-342900">
              <a:buFont typeface="Wingdings" panose="05000000000000000000" pitchFamily="2" charset="2"/>
              <a:buChar char="§"/>
            </a:pPr>
            <a:r>
              <a:rPr lang="it-IT" sz="2000" dirty="0" smtClean="0">
                <a:solidFill>
                  <a:schemeClr val="bg2">
                    <a:lumMod val="75000"/>
                  </a:schemeClr>
                </a:solidFill>
              </a:rPr>
              <a:t>40%-50% di quantità d’acqua piovuta in meno rispetto alle medie degli ultimi anni.</a:t>
            </a:r>
          </a:p>
        </p:txBody>
      </p:sp>
      <p:sp>
        <p:nvSpPr>
          <p:cNvPr id="6" name="Rettangolo 5"/>
          <p:cNvSpPr/>
          <p:nvPr/>
        </p:nvSpPr>
        <p:spPr>
          <a:xfrm>
            <a:off x="200078" y="1850907"/>
            <a:ext cx="11585519" cy="707886"/>
          </a:xfrm>
          <a:prstGeom prst="rect">
            <a:avLst/>
          </a:prstGeom>
        </p:spPr>
        <p:txBody>
          <a:bodyPr wrap="square">
            <a:spAutoFit/>
          </a:bodyPr>
          <a:lstStyle/>
          <a:p>
            <a:pPr marL="342900" indent="-342900">
              <a:buFont typeface="Wingdings" panose="05000000000000000000" pitchFamily="2" charset="2"/>
              <a:buChar char="§"/>
            </a:pPr>
            <a:r>
              <a:rPr lang="it-IT" sz="2000" dirty="0" smtClean="0">
                <a:solidFill>
                  <a:schemeClr val="bg2">
                    <a:lumMod val="75000"/>
                  </a:schemeClr>
                </a:solidFill>
              </a:rPr>
              <a:t>In Italia nell’ultimo trentennio sono caduti in media 450mm di pioggia l’anno, per un contributo totale di circa 300 miliardi di m3 d’acqua annui.</a:t>
            </a:r>
          </a:p>
        </p:txBody>
      </p:sp>
      <p:sp>
        <p:nvSpPr>
          <p:cNvPr id="7" name="Rettangolo 6"/>
          <p:cNvSpPr/>
          <p:nvPr/>
        </p:nvSpPr>
        <p:spPr>
          <a:xfrm>
            <a:off x="312879" y="3654447"/>
            <a:ext cx="3640457" cy="1015663"/>
          </a:xfrm>
          <a:prstGeom prst="rect">
            <a:avLst/>
          </a:prstGeom>
          <a:ln w="15875">
            <a:solidFill>
              <a:schemeClr val="bg2">
                <a:lumMod val="75000"/>
              </a:schemeClr>
            </a:solidFill>
          </a:ln>
        </p:spPr>
        <p:txBody>
          <a:bodyPr wrap="square">
            <a:spAutoFit/>
          </a:bodyPr>
          <a:lstStyle/>
          <a:p>
            <a:pPr algn="ctr"/>
            <a:r>
              <a:rPr lang="it-IT" sz="2000" dirty="0" smtClean="0"/>
              <a:t>Il 50% (150 miliardi m3) si perde per evapotraspirazione</a:t>
            </a:r>
            <a:endParaRPr lang="it-IT" sz="2000" dirty="0"/>
          </a:p>
        </p:txBody>
      </p:sp>
      <p:sp>
        <p:nvSpPr>
          <p:cNvPr id="8" name="Rettangolo 7"/>
          <p:cNvSpPr/>
          <p:nvPr/>
        </p:nvSpPr>
        <p:spPr>
          <a:xfrm>
            <a:off x="4116211" y="3655480"/>
            <a:ext cx="4072749" cy="1015663"/>
          </a:xfrm>
          <a:prstGeom prst="rect">
            <a:avLst/>
          </a:prstGeom>
          <a:ln w="15875">
            <a:solidFill>
              <a:schemeClr val="bg2">
                <a:lumMod val="75000"/>
              </a:schemeClr>
            </a:solidFill>
          </a:ln>
        </p:spPr>
        <p:txBody>
          <a:bodyPr wrap="square">
            <a:spAutoFit/>
          </a:bodyPr>
          <a:lstStyle/>
          <a:p>
            <a:pPr algn="ctr"/>
            <a:r>
              <a:rPr lang="it-IT" sz="2000" dirty="0" smtClean="0"/>
              <a:t>Circa 100 miliardi m3 rimangono a disposizione della natura e non sono intercettabili</a:t>
            </a:r>
            <a:endParaRPr lang="it-IT" sz="2000" dirty="0"/>
          </a:p>
        </p:txBody>
      </p:sp>
      <p:sp>
        <p:nvSpPr>
          <p:cNvPr id="9" name="Rettangolo 8"/>
          <p:cNvSpPr/>
          <p:nvPr/>
        </p:nvSpPr>
        <p:spPr>
          <a:xfrm>
            <a:off x="8338183" y="3661454"/>
            <a:ext cx="3640457" cy="1015663"/>
          </a:xfrm>
          <a:prstGeom prst="rect">
            <a:avLst/>
          </a:prstGeom>
          <a:ln w="15875">
            <a:solidFill>
              <a:schemeClr val="bg2">
                <a:lumMod val="75000"/>
              </a:schemeClr>
            </a:solidFill>
          </a:ln>
        </p:spPr>
        <p:txBody>
          <a:bodyPr wrap="square">
            <a:spAutoFit/>
          </a:bodyPr>
          <a:lstStyle/>
          <a:p>
            <a:pPr algn="ctr"/>
            <a:r>
              <a:rPr lang="it-IT" sz="2000" dirty="0" smtClean="0"/>
              <a:t>58 miliardi m3 sono realmente utilizzabili dall’uomo*</a:t>
            </a:r>
            <a:endParaRPr lang="it-IT" sz="2000" dirty="0"/>
          </a:p>
        </p:txBody>
      </p:sp>
      <p:sp>
        <p:nvSpPr>
          <p:cNvPr id="11" name="Freccia a destra con strisce 10"/>
          <p:cNvSpPr/>
          <p:nvPr/>
        </p:nvSpPr>
        <p:spPr>
          <a:xfrm rot="7657530">
            <a:off x="9257586" y="4887283"/>
            <a:ext cx="632815" cy="428201"/>
          </a:xfrm>
          <a:prstGeom prst="stripedRightArrow">
            <a:avLst/>
          </a:prstGeom>
          <a:scene3d>
            <a:camera prst="orthographicFront">
              <a:rot lat="209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185282" y="5054460"/>
            <a:ext cx="7802199" cy="1015663"/>
          </a:xfrm>
          <a:prstGeom prst="rect">
            <a:avLst/>
          </a:prstGeom>
          <a:ln w="15875">
            <a:solidFill>
              <a:schemeClr val="bg2">
                <a:lumMod val="75000"/>
              </a:schemeClr>
            </a:solidFill>
          </a:ln>
        </p:spPr>
        <p:txBody>
          <a:bodyPr wrap="square">
            <a:spAutoFit/>
          </a:bodyPr>
          <a:lstStyle/>
          <a:p>
            <a:pPr algn="ctr"/>
            <a:r>
              <a:rPr lang="it-IT" sz="2000" dirty="0" smtClean="0"/>
              <a:t>Degli 8,3 miliardi di m3 di acqua potabile annui immessi nelle reti in Italia, usiamo 5,1 miliardi di m3 (61% circa). Il resto (39%) VA PERDUTO nelle reti di distribuzione acquedottistiche.</a:t>
            </a:r>
            <a:endParaRPr lang="it-IT" sz="2000" dirty="0"/>
          </a:p>
        </p:txBody>
      </p:sp>
      <p:sp>
        <p:nvSpPr>
          <p:cNvPr id="13" name="Rettangolo 12"/>
          <p:cNvSpPr/>
          <p:nvPr/>
        </p:nvSpPr>
        <p:spPr>
          <a:xfrm>
            <a:off x="312879" y="6408507"/>
            <a:ext cx="7304321" cy="276999"/>
          </a:xfrm>
          <a:prstGeom prst="rect">
            <a:avLst/>
          </a:prstGeom>
        </p:spPr>
        <p:txBody>
          <a:bodyPr wrap="square">
            <a:spAutoFit/>
          </a:bodyPr>
          <a:lstStyle/>
          <a:p>
            <a:r>
              <a:rPr lang="it-IT" sz="1200" dirty="0" smtClean="0">
                <a:latin typeface="Lato"/>
              </a:rPr>
              <a:t>*di cui il 72</a:t>
            </a:r>
            <a:r>
              <a:rPr lang="it-IT" sz="1200" dirty="0">
                <a:latin typeface="Lato"/>
              </a:rPr>
              <a:t>% deriva da laghi, fiumi e sorgenti di superficie, mentre il 28% da risorse di </a:t>
            </a:r>
            <a:r>
              <a:rPr lang="it-IT" sz="1200" dirty="0" smtClean="0">
                <a:latin typeface="Lato"/>
              </a:rPr>
              <a:t>falda sotterranea</a:t>
            </a:r>
            <a:endParaRPr lang="it-IT" sz="1200" dirty="0"/>
          </a:p>
        </p:txBody>
      </p:sp>
      <p:sp>
        <p:nvSpPr>
          <p:cNvPr id="14" name="Rettangolo 13"/>
          <p:cNvSpPr/>
          <p:nvPr/>
        </p:nvSpPr>
        <p:spPr>
          <a:xfrm>
            <a:off x="4687969" y="2583507"/>
            <a:ext cx="2929231" cy="707886"/>
          </a:xfrm>
          <a:prstGeom prst="rect">
            <a:avLst/>
          </a:prstGeom>
          <a:ln w="15875">
            <a:solidFill>
              <a:schemeClr val="bg2">
                <a:lumMod val="75000"/>
              </a:schemeClr>
            </a:solidFill>
          </a:ln>
        </p:spPr>
        <p:txBody>
          <a:bodyPr wrap="square">
            <a:spAutoFit/>
          </a:bodyPr>
          <a:lstStyle/>
          <a:p>
            <a:pPr algn="ctr"/>
            <a:r>
              <a:rPr lang="it-IT" sz="2000" dirty="0" smtClean="0"/>
              <a:t>300 miliardi m3/anno di pioggia in Italia</a:t>
            </a:r>
            <a:endParaRPr lang="it-IT" sz="2000" dirty="0"/>
          </a:p>
        </p:txBody>
      </p:sp>
    </p:spTree>
    <p:extLst>
      <p:ext uri="{BB962C8B-B14F-4D97-AF65-F5344CB8AC3E}">
        <p14:creationId xmlns:p14="http://schemas.microsoft.com/office/powerpoint/2010/main" val="1667049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1" y="1823492"/>
            <a:ext cx="11472719" cy="1032387"/>
          </a:xfrm>
        </p:spPr>
        <p:txBody>
          <a:bodyPr>
            <a:noAutofit/>
          </a:bodyPr>
          <a:lstStyle/>
          <a:p>
            <a:r>
              <a:rPr lang="it-IT" sz="4400" dirty="0" smtClean="0"/>
              <a:t>INTRODUZIONE: SITUAZIONE DELLE PRECIPITAZIONI E DEI GHIACCIAI</a:t>
            </a:r>
            <a:br>
              <a:rPr lang="it-IT" sz="4400" dirty="0" smtClean="0"/>
            </a:br>
            <a:r>
              <a:rPr lang="it-IT" sz="4400" dirty="0" smtClean="0"/>
              <a:t/>
            </a:r>
            <a:br>
              <a:rPr lang="it-IT" sz="4400" dirty="0" smtClean="0"/>
            </a:b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5" name="Rettangolo 4"/>
          <p:cNvSpPr/>
          <p:nvPr/>
        </p:nvSpPr>
        <p:spPr>
          <a:xfrm>
            <a:off x="200081" y="1658706"/>
            <a:ext cx="5591119" cy="4401205"/>
          </a:xfrm>
          <a:prstGeom prst="rect">
            <a:avLst/>
          </a:prstGeom>
        </p:spPr>
        <p:txBody>
          <a:bodyPr wrap="square">
            <a:spAutoFit/>
          </a:bodyPr>
          <a:lstStyle/>
          <a:p>
            <a:pPr marL="342900" indent="-342900">
              <a:buFont typeface="Wingdings" panose="05000000000000000000" pitchFamily="2" charset="2"/>
              <a:buChar char="§"/>
            </a:pPr>
            <a:r>
              <a:rPr lang="it-IT" sz="2000" dirty="0" smtClean="0">
                <a:solidFill>
                  <a:schemeClr val="bg2">
                    <a:lumMod val="75000"/>
                  </a:schemeClr>
                </a:solidFill>
              </a:rPr>
              <a:t>70% di precipitazioni nevose in meno rispetto alle medie degli ultimi anni. </a:t>
            </a:r>
            <a:r>
              <a:rPr lang="it-IT" sz="2000" dirty="0">
                <a:solidFill>
                  <a:schemeClr val="bg2">
                    <a:lumMod val="75000"/>
                  </a:schemeClr>
                </a:solidFill>
              </a:rPr>
              <a:t>Le immagini raccolte dal satellite </a:t>
            </a:r>
            <a:r>
              <a:rPr lang="it-IT" sz="2000" dirty="0" err="1">
                <a:solidFill>
                  <a:schemeClr val="bg2">
                    <a:lumMod val="75000"/>
                  </a:schemeClr>
                </a:solidFill>
              </a:rPr>
              <a:t>Copernicus</a:t>
            </a:r>
            <a:r>
              <a:rPr lang="it-IT" sz="2000" dirty="0">
                <a:solidFill>
                  <a:schemeClr val="bg2">
                    <a:lumMod val="75000"/>
                  </a:schemeClr>
                </a:solidFill>
              </a:rPr>
              <a:t> Sentinel-3 mostrano la gravissima situazione sulle Alpi, dove il manto nevoso ha raggiunto il minimo storico</a:t>
            </a:r>
            <a:r>
              <a:rPr lang="it-IT" sz="2000" dirty="0" smtClean="0">
                <a:solidFill>
                  <a:schemeClr val="bg2">
                    <a:lumMod val="75000"/>
                  </a:schemeClr>
                </a:solidFill>
              </a:rPr>
              <a:t>.</a:t>
            </a:r>
            <a:endParaRPr lang="it-IT" sz="2000" dirty="0">
              <a:solidFill>
                <a:schemeClr val="bg2">
                  <a:lumMod val="75000"/>
                </a:schemeClr>
              </a:solidFill>
            </a:endParaRPr>
          </a:p>
          <a:p>
            <a:endParaRPr lang="it-IT" sz="2000" dirty="0">
              <a:solidFill>
                <a:schemeClr val="bg2">
                  <a:lumMod val="75000"/>
                </a:schemeClr>
              </a:solidFill>
            </a:endParaRPr>
          </a:p>
          <a:p>
            <a:pPr marL="342900" indent="-342900">
              <a:buFont typeface="Wingdings" panose="05000000000000000000" pitchFamily="2" charset="2"/>
              <a:buChar char="§"/>
            </a:pPr>
            <a:r>
              <a:rPr lang="it-IT" sz="2000" dirty="0" smtClean="0">
                <a:solidFill>
                  <a:schemeClr val="bg2">
                    <a:lumMod val="75000"/>
                  </a:schemeClr>
                </a:solidFill>
              </a:rPr>
              <a:t>Con </a:t>
            </a:r>
            <a:r>
              <a:rPr lang="it-IT" sz="2000" dirty="0">
                <a:solidFill>
                  <a:schemeClr val="bg2">
                    <a:lumMod val="75000"/>
                  </a:schemeClr>
                </a:solidFill>
              </a:rPr>
              <a:t>la media delle temperature degli ultimi anni, i ghiacciai sotto i 3.500 metri sono destinati a sparire nel giro di 20-30 anni. Inoltre, i ghiacciai sono sempre più scuri, e quindi più vulnerabili alle radiazioni solari</a:t>
            </a:r>
            <a:r>
              <a:rPr lang="it-IT" sz="2000" dirty="0" smtClean="0">
                <a:solidFill>
                  <a:schemeClr val="bg2">
                    <a:lumMod val="75000"/>
                  </a:schemeClr>
                </a:solidFill>
              </a:rPr>
              <a:t>.</a:t>
            </a:r>
            <a:endParaRPr lang="it-IT" sz="2000" dirty="0">
              <a:solidFill>
                <a:schemeClr val="bg2">
                  <a:lumMod val="75000"/>
                </a:schemeClr>
              </a:solidFill>
            </a:endParaRPr>
          </a:p>
        </p:txBody>
      </p:sp>
      <p:pic>
        <p:nvPicPr>
          <p:cNvPr id="3" name="Immagin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13119" y="1902546"/>
            <a:ext cx="6129991" cy="3950438"/>
          </a:xfrm>
          <a:prstGeom prst="rect">
            <a:avLst/>
          </a:prstGeom>
        </p:spPr>
      </p:pic>
    </p:spTree>
    <p:extLst>
      <p:ext uri="{BB962C8B-B14F-4D97-AF65-F5344CB8AC3E}">
        <p14:creationId xmlns:p14="http://schemas.microsoft.com/office/powerpoint/2010/main" val="103441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0080" y="33673"/>
            <a:ext cx="11839520" cy="1032387"/>
          </a:xfrm>
        </p:spPr>
        <p:txBody>
          <a:bodyPr>
            <a:noAutofit/>
          </a:bodyPr>
          <a:lstStyle/>
          <a:p>
            <a:r>
              <a:rPr lang="it-IT" sz="4400" dirty="0" smtClean="0"/>
              <a:t>INTRODUZIONE: SITUAZIONE DEI GHIACCIAI</a:t>
            </a:r>
            <a:endParaRPr lang="it-IT" sz="4400" dirty="0"/>
          </a:p>
        </p:txBody>
      </p:sp>
      <p:sp>
        <p:nvSpPr>
          <p:cNvPr id="4" name="Titolo 1"/>
          <p:cNvSpPr txBox="1">
            <a:spLocks/>
          </p:cNvSpPr>
          <p:nvPr/>
        </p:nvSpPr>
        <p:spPr>
          <a:xfrm>
            <a:off x="8349272" y="6367867"/>
            <a:ext cx="3842728" cy="444053"/>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1800" dirty="0" smtClean="0"/>
              <a:t>Siccità ed emergenza idrica</a:t>
            </a:r>
            <a:endParaRPr lang="it-IT" sz="1800" dirty="0"/>
          </a:p>
        </p:txBody>
      </p:sp>
      <p:sp>
        <p:nvSpPr>
          <p:cNvPr id="5" name="Rettangolo 4"/>
          <p:cNvSpPr/>
          <p:nvPr/>
        </p:nvSpPr>
        <p:spPr>
          <a:xfrm>
            <a:off x="200081" y="1823492"/>
            <a:ext cx="11401599" cy="707886"/>
          </a:xfrm>
          <a:prstGeom prst="rect">
            <a:avLst/>
          </a:prstGeom>
        </p:spPr>
        <p:txBody>
          <a:bodyPr wrap="square">
            <a:spAutoFit/>
          </a:bodyPr>
          <a:lstStyle/>
          <a:p>
            <a:r>
              <a:rPr lang="it-IT" sz="2000" dirty="0" smtClean="0">
                <a:solidFill>
                  <a:schemeClr val="bg2">
                    <a:lumMod val="75000"/>
                  </a:schemeClr>
                </a:solidFill>
              </a:rPr>
              <a:t>Ghiacciai </a:t>
            </a:r>
            <a:r>
              <a:rPr lang="it-IT" sz="2000" dirty="0">
                <a:solidFill>
                  <a:schemeClr val="bg2">
                    <a:lumMod val="75000"/>
                  </a:schemeClr>
                </a:solidFill>
              </a:rPr>
              <a:t>alpini </a:t>
            </a:r>
            <a:r>
              <a:rPr lang="it-IT" sz="2000" dirty="0" smtClean="0">
                <a:solidFill>
                  <a:schemeClr val="bg2">
                    <a:lumMod val="75000"/>
                  </a:schemeClr>
                </a:solidFill>
              </a:rPr>
              <a:t>in </a:t>
            </a:r>
            <a:r>
              <a:rPr lang="it-IT" sz="2000" dirty="0">
                <a:solidFill>
                  <a:schemeClr val="bg2">
                    <a:lumMod val="75000"/>
                  </a:schemeClr>
                </a:solidFill>
              </a:rPr>
              <a:t>forte ritiro: </a:t>
            </a:r>
            <a:endParaRPr lang="it-IT" sz="2000" dirty="0" smtClean="0">
              <a:solidFill>
                <a:schemeClr val="bg2">
                  <a:lumMod val="75000"/>
                </a:schemeClr>
              </a:solidFill>
            </a:endParaRPr>
          </a:p>
          <a:p>
            <a:endParaRPr lang="it-IT" sz="2000" dirty="0">
              <a:solidFill>
                <a:schemeClr val="bg2">
                  <a:lumMod val="75000"/>
                </a:schemeClr>
              </a:solidFill>
            </a:endParaRPr>
          </a:p>
        </p:txBody>
      </p:sp>
      <p:sp>
        <p:nvSpPr>
          <p:cNvPr id="6" name="Rettangolo 5"/>
          <p:cNvSpPr/>
          <p:nvPr/>
        </p:nvSpPr>
        <p:spPr>
          <a:xfrm>
            <a:off x="658321" y="2624421"/>
            <a:ext cx="1830879" cy="369332"/>
          </a:xfrm>
          <a:prstGeom prst="rect">
            <a:avLst/>
          </a:prstGeom>
          <a:solidFill>
            <a:schemeClr val="tx1"/>
          </a:solidFill>
          <a:ln w="19050">
            <a:solidFill>
              <a:schemeClr val="tx1"/>
            </a:solidFill>
          </a:ln>
        </p:spPr>
        <p:txBody>
          <a:bodyPr wrap="square">
            <a:spAutoFit/>
          </a:bodyPr>
          <a:lstStyle/>
          <a:p>
            <a:r>
              <a:rPr lang="it-IT" dirty="0" smtClean="0">
                <a:solidFill>
                  <a:schemeClr val="tx1">
                    <a:lumMod val="50000"/>
                  </a:schemeClr>
                </a:solidFill>
              </a:rPr>
              <a:t>519 km</a:t>
            </a:r>
            <a:r>
              <a:rPr lang="it-IT" baseline="30000" dirty="0" smtClean="0">
                <a:solidFill>
                  <a:schemeClr val="tx1">
                    <a:lumMod val="50000"/>
                  </a:schemeClr>
                </a:solidFill>
              </a:rPr>
              <a:t>2</a:t>
            </a:r>
            <a:r>
              <a:rPr lang="it-IT" dirty="0">
                <a:solidFill>
                  <a:schemeClr val="tx1">
                    <a:lumMod val="50000"/>
                  </a:schemeClr>
                </a:solidFill>
              </a:rPr>
              <a:t> </a:t>
            </a:r>
            <a:r>
              <a:rPr lang="it-IT" dirty="0" smtClean="0">
                <a:solidFill>
                  <a:schemeClr val="tx1">
                    <a:lumMod val="50000"/>
                  </a:schemeClr>
                </a:solidFill>
              </a:rPr>
              <a:t>(1962)</a:t>
            </a:r>
            <a:endParaRPr lang="it-IT" dirty="0" smtClean="0">
              <a:solidFill>
                <a:schemeClr val="bg2">
                  <a:lumMod val="75000"/>
                </a:schemeClr>
              </a:solidFill>
            </a:endParaRPr>
          </a:p>
        </p:txBody>
      </p:sp>
      <p:sp>
        <p:nvSpPr>
          <p:cNvPr id="7" name="Rettangolo 6"/>
          <p:cNvSpPr/>
          <p:nvPr/>
        </p:nvSpPr>
        <p:spPr>
          <a:xfrm>
            <a:off x="3604721" y="2624421"/>
            <a:ext cx="1830879" cy="369332"/>
          </a:xfrm>
          <a:prstGeom prst="rect">
            <a:avLst/>
          </a:prstGeom>
          <a:solidFill>
            <a:schemeClr val="tx1"/>
          </a:solidFill>
          <a:ln w="19050">
            <a:solidFill>
              <a:schemeClr val="tx1"/>
            </a:solidFill>
          </a:ln>
        </p:spPr>
        <p:txBody>
          <a:bodyPr wrap="square">
            <a:spAutoFit/>
          </a:bodyPr>
          <a:lstStyle/>
          <a:p>
            <a:r>
              <a:rPr lang="it-IT" dirty="0" smtClean="0">
                <a:solidFill>
                  <a:schemeClr val="tx1">
                    <a:lumMod val="50000"/>
                  </a:schemeClr>
                </a:solidFill>
              </a:rPr>
              <a:t>609 km</a:t>
            </a:r>
            <a:r>
              <a:rPr lang="it-IT" baseline="30000" dirty="0" smtClean="0">
                <a:solidFill>
                  <a:schemeClr val="tx1">
                    <a:lumMod val="50000"/>
                  </a:schemeClr>
                </a:solidFill>
              </a:rPr>
              <a:t>2</a:t>
            </a:r>
            <a:r>
              <a:rPr lang="it-IT" dirty="0">
                <a:solidFill>
                  <a:schemeClr val="tx1">
                    <a:lumMod val="50000"/>
                  </a:schemeClr>
                </a:solidFill>
              </a:rPr>
              <a:t> </a:t>
            </a:r>
            <a:r>
              <a:rPr lang="it-IT" dirty="0" smtClean="0">
                <a:solidFill>
                  <a:schemeClr val="tx1">
                    <a:lumMod val="50000"/>
                  </a:schemeClr>
                </a:solidFill>
              </a:rPr>
              <a:t>(1989)</a:t>
            </a:r>
            <a:endParaRPr lang="it-IT" dirty="0" smtClean="0">
              <a:solidFill>
                <a:schemeClr val="bg2">
                  <a:lumMod val="75000"/>
                </a:schemeClr>
              </a:solidFill>
            </a:endParaRPr>
          </a:p>
        </p:txBody>
      </p:sp>
      <p:sp>
        <p:nvSpPr>
          <p:cNvPr id="8" name="Rettangolo 7"/>
          <p:cNvSpPr/>
          <p:nvPr/>
        </p:nvSpPr>
        <p:spPr>
          <a:xfrm>
            <a:off x="6487913" y="2485921"/>
            <a:ext cx="5172479" cy="646331"/>
          </a:xfrm>
          <a:prstGeom prst="rect">
            <a:avLst/>
          </a:prstGeom>
          <a:solidFill>
            <a:schemeClr val="tx1"/>
          </a:solidFill>
          <a:ln w="19050">
            <a:solidFill>
              <a:schemeClr val="tx1"/>
            </a:solidFill>
          </a:ln>
        </p:spPr>
        <p:txBody>
          <a:bodyPr wrap="square">
            <a:spAutoFit/>
          </a:bodyPr>
          <a:lstStyle/>
          <a:p>
            <a:r>
              <a:rPr lang="it-IT" dirty="0" smtClean="0">
                <a:solidFill>
                  <a:schemeClr val="tx1">
                    <a:lumMod val="50000"/>
                  </a:schemeClr>
                </a:solidFill>
              </a:rPr>
              <a:t>368 km</a:t>
            </a:r>
            <a:r>
              <a:rPr lang="it-IT" baseline="30000" dirty="0" smtClean="0">
                <a:solidFill>
                  <a:schemeClr val="tx1">
                    <a:lumMod val="50000"/>
                  </a:schemeClr>
                </a:solidFill>
              </a:rPr>
              <a:t>2</a:t>
            </a:r>
            <a:r>
              <a:rPr lang="it-IT" dirty="0">
                <a:solidFill>
                  <a:schemeClr val="tx1">
                    <a:lumMod val="50000"/>
                  </a:schemeClr>
                </a:solidFill>
              </a:rPr>
              <a:t> </a:t>
            </a:r>
            <a:r>
              <a:rPr lang="it-IT" dirty="0" smtClean="0">
                <a:solidFill>
                  <a:schemeClr val="tx1">
                    <a:lumMod val="50000"/>
                  </a:schemeClr>
                </a:solidFill>
              </a:rPr>
              <a:t>(2023) </a:t>
            </a:r>
          </a:p>
          <a:p>
            <a:r>
              <a:rPr lang="it-IT" dirty="0" smtClean="0">
                <a:solidFill>
                  <a:schemeClr val="tx1">
                    <a:lumMod val="50000"/>
                  </a:schemeClr>
                </a:solidFill>
              </a:rPr>
              <a:t>40% in meno rispetto all’ultimo catasto</a:t>
            </a:r>
            <a:endParaRPr lang="it-IT" dirty="0" smtClean="0">
              <a:solidFill>
                <a:schemeClr val="bg2">
                  <a:lumMod val="75000"/>
                </a:schemeClr>
              </a:solidFill>
            </a:endParaRPr>
          </a:p>
        </p:txBody>
      </p:sp>
      <p:sp>
        <p:nvSpPr>
          <p:cNvPr id="9" name="Rettangolo 8"/>
          <p:cNvSpPr/>
          <p:nvPr/>
        </p:nvSpPr>
        <p:spPr>
          <a:xfrm>
            <a:off x="200080" y="3426620"/>
            <a:ext cx="11401599" cy="1015663"/>
          </a:xfrm>
          <a:prstGeom prst="rect">
            <a:avLst/>
          </a:prstGeom>
        </p:spPr>
        <p:txBody>
          <a:bodyPr wrap="square">
            <a:spAutoFit/>
          </a:bodyPr>
          <a:lstStyle/>
          <a:p>
            <a:r>
              <a:rPr lang="it-IT" sz="2000" dirty="0" smtClean="0">
                <a:solidFill>
                  <a:schemeClr val="bg2">
                    <a:lumMod val="75000"/>
                  </a:schemeClr>
                </a:solidFill>
              </a:rPr>
              <a:t>Contemporaneamente</a:t>
            </a:r>
            <a:r>
              <a:rPr lang="it-IT" sz="2000" dirty="0">
                <a:solidFill>
                  <a:schemeClr val="bg2">
                    <a:lumMod val="75000"/>
                  </a:schemeClr>
                </a:solidFill>
              </a:rPr>
              <a:t>, il numero dei ghiacciai è </a:t>
            </a:r>
            <a:r>
              <a:rPr lang="it-IT" sz="2000" dirty="0" smtClean="0">
                <a:solidFill>
                  <a:schemeClr val="bg2">
                    <a:lumMod val="75000"/>
                  </a:schemeClr>
                </a:solidFill>
              </a:rPr>
              <a:t>cresciuto rispetto al primo catasto. </a:t>
            </a:r>
            <a:r>
              <a:rPr lang="it-IT" sz="2000" dirty="0">
                <a:solidFill>
                  <a:schemeClr val="bg2">
                    <a:lumMod val="75000"/>
                  </a:schemeClr>
                </a:solidFill>
              </a:rPr>
              <a:t>M</a:t>
            </a:r>
            <a:r>
              <a:rPr lang="it-IT" sz="2000" dirty="0" smtClean="0">
                <a:solidFill>
                  <a:schemeClr val="bg2">
                    <a:lumMod val="75000"/>
                  </a:schemeClr>
                </a:solidFill>
              </a:rPr>
              <a:t>a </a:t>
            </a:r>
            <a:r>
              <a:rPr lang="it-IT" sz="2000" dirty="0">
                <a:solidFill>
                  <a:schemeClr val="bg2">
                    <a:lumMod val="75000"/>
                  </a:schemeClr>
                </a:solidFill>
              </a:rPr>
              <a:t>l’aumento </a:t>
            </a:r>
            <a:r>
              <a:rPr lang="it-IT" sz="2000" dirty="0" smtClean="0">
                <a:solidFill>
                  <a:schemeClr val="bg2">
                    <a:lumMod val="75000"/>
                  </a:schemeClr>
                </a:solidFill>
              </a:rPr>
              <a:t>è </a:t>
            </a:r>
            <a:r>
              <a:rPr lang="it-IT" sz="2000" dirty="0">
                <a:solidFill>
                  <a:schemeClr val="bg2">
                    <a:lumMod val="75000"/>
                  </a:schemeClr>
                </a:solidFill>
              </a:rPr>
              <a:t>un altro segnale di pericolo perché dovuto all’intensa frammentazione che ha ridotto sistemi glaciali complessi a singoli ghiacciai più piccoli</a:t>
            </a:r>
            <a:r>
              <a:rPr lang="it-IT" sz="2000" dirty="0" smtClean="0">
                <a:solidFill>
                  <a:schemeClr val="bg2">
                    <a:lumMod val="75000"/>
                  </a:schemeClr>
                </a:solidFill>
              </a:rPr>
              <a:t>.</a:t>
            </a:r>
          </a:p>
        </p:txBody>
      </p:sp>
      <p:sp>
        <p:nvSpPr>
          <p:cNvPr id="10" name="Freccia a destra 9"/>
          <p:cNvSpPr/>
          <p:nvPr/>
        </p:nvSpPr>
        <p:spPr>
          <a:xfrm>
            <a:off x="2734080" y="2619560"/>
            <a:ext cx="609600" cy="32458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5656956" y="2647701"/>
            <a:ext cx="609600" cy="32458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658320" y="4681475"/>
            <a:ext cx="2615447" cy="369332"/>
          </a:xfrm>
          <a:prstGeom prst="rect">
            <a:avLst/>
          </a:prstGeom>
          <a:solidFill>
            <a:schemeClr val="tx1"/>
          </a:solidFill>
          <a:ln w="19050">
            <a:solidFill>
              <a:schemeClr val="tx1"/>
            </a:solidFill>
          </a:ln>
        </p:spPr>
        <p:txBody>
          <a:bodyPr wrap="square">
            <a:spAutoFit/>
          </a:bodyPr>
          <a:lstStyle/>
          <a:p>
            <a:r>
              <a:rPr lang="it-IT" dirty="0" smtClean="0">
                <a:solidFill>
                  <a:schemeClr val="tx1">
                    <a:lumMod val="50000"/>
                  </a:schemeClr>
                </a:solidFill>
              </a:rPr>
              <a:t>824 ghiacciai (1962)</a:t>
            </a:r>
            <a:endParaRPr lang="it-IT" dirty="0" smtClean="0">
              <a:solidFill>
                <a:schemeClr val="bg2">
                  <a:lumMod val="75000"/>
                </a:schemeClr>
              </a:solidFill>
            </a:endParaRPr>
          </a:p>
        </p:txBody>
      </p:sp>
      <p:sp>
        <p:nvSpPr>
          <p:cNvPr id="13" name="Rettangolo 12"/>
          <p:cNvSpPr/>
          <p:nvPr/>
        </p:nvSpPr>
        <p:spPr>
          <a:xfrm>
            <a:off x="4520160" y="4679190"/>
            <a:ext cx="2615447" cy="369332"/>
          </a:xfrm>
          <a:prstGeom prst="rect">
            <a:avLst/>
          </a:prstGeom>
          <a:solidFill>
            <a:schemeClr val="tx1"/>
          </a:solidFill>
          <a:ln w="19050">
            <a:solidFill>
              <a:schemeClr val="tx1"/>
            </a:solidFill>
          </a:ln>
        </p:spPr>
        <p:txBody>
          <a:bodyPr wrap="square">
            <a:spAutoFit/>
          </a:bodyPr>
          <a:lstStyle/>
          <a:p>
            <a:r>
              <a:rPr lang="it-IT" dirty="0" smtClean="0">
                <a:solidFill>
                  <a:schemeClr val="tx1">
                    <a:lumMod val="50000"/>
                  </a:schemeClr>
                </a:solidFill>
              </a:rPr>
              <a:t>1389 ghiacciai (1989)</a:t>
            </a:r>
            <a:endParaRPr lang="it-IT" dirty="0" smtClean="0">
              <a:solidFill>
                <a:schemeClr val="bg2">
                  <a:lumMod val="75000"/>
                </a:schemeClr>
              </a:solidFill>
            </a:endParaRPr>
          </a:p>
        </p:txBody>
      </p:sp>
      <p:sp>
        <p:nvSpPr>
          <p:cNvPr id="14" name="Rettangolo 13"/>
          <p:cNvSpPr/>
          <p:nvPr/>
        </p:nvSpPr>
        <p:spPr>
          <a:xfrm>
            <a:off x="8651993" y="4618303"/>
            <a:ext cx="2615447" cy="369332"/>
          </a:xfrm>
          <a:prstGeom prst="rect">
            <a:avLst/>
          </a:prstGeom>
          <a:solidFill>
            <a:schemeClr val="tx1"/>
          </a:solidFill>
          <a:ln w="19050">
            <a:solidFill>
              <a:schemeClr val="tx1"/>
            </a:solidFill>
          </a:ln>
        </p:spPr>
        <p:txBody>
          <a:bodyPr wrap="square">
            <a:spAutoFit/>
          </a:bodyPr>
          <a:lstStyle/>
          <a:p>
            <a:r>
              <a:rPr lang="it-IT" dirty="0" smtClean="0">
                <a:solidFill>
                  <a:schemeClr val="tx1">
                    <a:lumMod val="50000"/>
                  </a:schemeClr>
                </a:solidFill>
              </a:rPr>
              <a:t>903 ghiacciai (1989)</a:t>
            </a:r>
            <a:endParaRPr lang="it-IT" dirty="0" smtClean="0">
              <a:solidFill>
                <a:schemeClr val="bg2">
                  <a:lumMod val="75000"/>
                </a:schemeClr>
              </a:solidFill>
            </a:endParaRPr>
          </a:p>
        </p:txBody>
      </p:sp>
      <p:sp>
        <p:nvSpPr>
          <p:cNvPr id="15" name="Freccia a destra 14"/>
          <p:cNvSpPr/>
          <p:nvPr/>
        </p:nvSpPr>
        <p:spPr>
          <a:xfrm>
            <a:off x="3497373" y="4699538"/>
            <a:ext cx="609600" cy="32458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p:cNvSpPr/>
          <p:nvPr/>
        </p:nvSpPr>
        <p:spPr>
          <a:xfrm>
            <a:off x="7548794" y="4663246"/>
            <a:ext cx="609600" cy="32458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79169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TM02900771[[fn=Sezione]]</Template>
  <TotalTime>41519</TotalTime>
  <Words>5316</Words>
  <Application>Microsoft Office PowerPoint</Application>
  <PresentationFormat>Widescreen</PresentationFormat>
  <Paragraphs>465</Paragraphs>
  <Slides>52</Slides>
  <Notes>44</Notes>
  <HiddenSlides>1</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52</vt:i4>
      </vt:variant>
    </vt:vector>
  </HeadingPairs>
  <TitlesOfParts>
    <vt:vector size="58" baseType="lpstr">
      <vt:lpstr>Calibri</vt:lpstr>
      <vt:lpstr>Century Gothic</vt:lpstr>
      <vt:lpstr>Lato</vt:lpstr>
      <vt:lpstr>Wingdings</vt:lpstr>
      <vt:lpstr>Wingdings 3</vt:lpstr>
      <vt:lpstr>Sezione</vt:lpstr>
      <vt:lpstr>L’ITALIA HA SETE: SICCITA’ ED EMERGENZA IDRICA</vt:lpstr>
      <vt:lpstr>SICCITA’ ED EMERGENZA IDRICA</vt:lpstr>
      <vt:lpstr>INTRODUZIONE –  SITUAZIONE ATTUALE </vt:lpstr>
      <vt:lpstr>INTRODUZIONE – situazione ATTUALE</vt:lpstr>
      <vt:lpstr>INTRODUZIONE – SITUAZIONE ATTUALE</vt:lpstr>
      <vt:lpstr>Presentazione standard di PowerPoint</vt:lpstr>
      <vt:lpstr>INTRODUZIONE: SITUAZIONE DELLE PRECIPITAZIONI E DEI GHIACCIAI  </vt:lpstr>
      <vt:lpstr>INTRODUZIONE: SITUAZIONE DELLE PRECIPITAZIONI E DEI GHIACCIAI  </vt:lpstr>
      <vt:lpstr>INTRODUZIONE: SITUAZIONE DEI GHIACCIAI</vt:lpstr>
      <vt:lpstr>INTRODUZIONE: LA SITUAZIONE DEL PO  </vt:lpstr>
      <vt:lpstr>DEFINIZIONE, CAUSE ED EFFETTI</vt:lpstr>
      <vt:lpstr>DEFINIZIONE, CAUSE ED EFFETTI</vt:lpstr>
      <vt:lpstr>DEFINIZIONE, CAUSE ED EFFETTI</vt:lpstr>
      <vt:lpstr>DEFINIZIONE, CAUSE ED EFFETTI</vt:lpstr>
      <vt:lpstr>Reti distribuzione acqua in italia  </vt:lpstr>
      <vt:lpstr>POSSIBILI AZIONI / ALTERNATIVE</vt:lpstr>
      <vt:lpstr>POSSIBILI AZIONI / ALTERNATIVE</vt:lpstr>
      <vt:lpstr>POSSIBILI AZIONI / ALTERNATIVE</vt:lpstr>
      <vt:lpstr>POSSIBILI AZIONI / ALTERNATIVE</vt:lpstr>
      <vt:lpstr>POSSIBILI AZIONI / ALTERNATIVE</vt:lpstr>
      <vt:lpstr>POSSIBILI AZIONI / ALTERNATIVE</vt:lpstr>
      <vt:lpstr>POSSIBILI AZIONI / ALTERNATIVE</vt:lpstr>
      <vt:lpstr>POSSIBILI AZIONI / ALTERNATIVE</vt:lpstr>
      <vt:lpstr>POSSIBILI AZIONI / ALTERNATIVE</vt:lpstr>
      <vt:lpstr>POSSIBILI AZIONI / ALTERNATIVE</vt:lpstr>
      <vt:lpstr>POSSIBILI AZIONI / ALTERNATIVE</vt:lpstr>
      <vt:lpstr>POSSIBILI AZIONI / ALTERNATIVE</vt:lpstr>
      <vt:lpstr>POSSIBILI AZIONI / ALTERNATIVE</vt:lpstr>
      <vt:lpstr>POSSIBILI AZIONI / ALTERNATIVE</vt:lpstr>
      <vt:lpstr>CASE-STUDY: ANDORA</vt:lpstr>
      <vt:lpstr>CASE-STUDy: andora</vt:lpstr>
      <vt:lpstr>CASE-STUDy: andora</vt:lpstr>
      <vt:lpstr>CASE-STUDy: andora</vt:lpstr>
      <vt:lpstr>PIANI DI EMERGENZA</vt:lpstr>
      <vt:lpstr>PIANI DI EMERGENZA</vt:lpstr>
      <vt:lpstr>PIANI DI EMERGENZA</vt:lpstr>
      <vt:lpstr>PIANO DI SICUREZZA ACQUA - PSA</vt:lpstr>
      <vt:lpstr>Esempio PIANO DI SICUREZZA ACQUA</vt:lpstr>
      <vt:lpstr>Esempio PIANO DI SICUREZZA ACQUA</vt:lpstr>
      <vt:lpstr>Esempio PIANO DI SICUREZZA ACQUA</vt:lpstr>
      <vt:lpstr>Presentazione standard di PowerPoint</vt:lpstr>
      <vt:lpstr>Presentazione standard di PowerPoint</vt:lpstr>
      <vt:lpstr>Esempio PIANO DI SICUREZZA ACQUA</vt:lpstr>
      <vt:lpstr>Esempio PIANO DI SICUREZZA ACQUA</vt:lpstr>
      <vt:lpstr>Esempio PIANO DI SICUREZZA ACQUA</vt:lpstr>
      <vt:lpstr>PIANO operativo emergenza</vt:lpstr>
      <vt:lpstr>Es. PIANO operativo emergenza idrica (SCENARIO DI RISCHIO: SICCITA’)</vt:lpstr>
      <vt:lpstr>Es. PIANO operativo emergenza idrica (SCENARIO DI RISCHIO: SICCITA’)</vt:lpstr>
      <vt:lpstr>Es. PIANO operativo emergenza idrica (SCENARIO DI RISCHIO: SICCITA’)</vt:lpstr>
      <vt:lpstr>Es. PIANO operativo emergenza idrica (SCENARIO DI RISCHIO: SICCITA’)</vt:lpstr>
      <vt:lpstr>Es. PIANO operativo emergenza idrica (SCENARIO DI RISCHIO: SICCITA’)</vt:lpstr>
      <vt:lpstr>GRAZIE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SICCITA’ ED EMERGENZA IDRICA</dc:title>
  <dc:creator>claudia claudia</dc:creator>
  <cp:lastModifiedBy>claudia claudia</cp:lastModifiedBy>
  <cp:revision>306</cp:revision>
  <cp:lastPrinted>2023-04-13T21:19:49Z</cp:lastPrinted>
  <dcterms:created xsi:type="dcterms:W3CDTF">2023-02-20T10:03:11Z</dcterms:created>
  <dcterms:modified xsi:type="dcterms:W3CDTF">2023-04-13T21:23:22Z</dcterms:modified>
</cp:coreProperties>
</file>